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handoutMasterIdLst>
    <p:handoutMasterId r:id="rId98"/>
  </p:handout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6" r:id="rId10"/>
    <p:sldId id="365" r:id="rId11"/>
    <p:sldId id="367" r:id="rId12"/>
    <p:sldId id="368" r:id="rId13"/>
    <p:sldId id="456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457" r:id="rId37"/>
    <p:sldId id="386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37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8" r:id="rId79"/>
    <p:sldId id="439" r:id="rId80"/>
    <p:sldId id="440" r:id="rId81"/>
    <p:sldId id="441" r:id="rId82"/>
    <p:sldId id="442" r:id="rId83"/>
    <p:sldId id="443" r:id="rId84"/>
    <p:sldId id="444" r:id="rId85"/>
    <p:sldId id="445" r:id="rId86"/>
    <p:sldId id="446" r:id="rId87"/>
    <p:sldId id="447" r:id="rId88"/>
    <p:sldId id="448" r:id="rId89"/>
    <p:sldId id="449" r:id="rId90"/>
    <p:sldId id="450" r:id="rId91"/>
    <p:sldId id="451" r:id="rId92"/>
    <p:sldId id="452" r:id="rId93"/>
    <p:sldId id="453" r:id="rId94"/>
    <p:sldId id="454" r:id="rId95"/>
    <p:sldId id="455" r:id="rId9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3B"/>
    <a:srgbClr val="F3F9F1"/>
    <a:srgbClr val="0000FF"/>
    <a:srgbClr val="3F458C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07"/>
    <p:restoredTop sz="96081" autoAdjust="0"/>
  </p:normalViewPr>
  <p:slideViewPr>
    <p:cSldViewPr snapToGrid="0">
      <p:cViewPr>
        <p:scale>
          <a:sx n="114" d="100"/>
          <a:sy n="114" d="100"/>
        </p:scale>
        <p:origin x="1576" y="2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52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E435B-D58D-C7F1-C74D-23B1F1BD62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B904A-88DE-067F-7418-9DD45A39C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48CA8-9278-4B40-937F-6E3C2BF581C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CCDA5-B1A6-4AF3-5667-F194D325FD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A8D12-E6F9-71FD-0A73-04D0644701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4C1E7-8652-8742-8547-1B34AC506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0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b="0" i="0">
                <a:latin typeface="Comic Sans MS" panose="030F0902030302020204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b="0" i="0">
                <a:latin typeface="Comic Sans MS" panose="030F0902030302020204" pitchFamily="66" charset="0"/>
              </a:defRPr>
            </a:lvl1pPr>
          </a:lstStyle>
          <a:p>
            <a:fld id="{34DB6FDB-1F14-42DA-810B-CC9ECC19F56C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b="0" i="0">
                <a:latin typeface="Comic Sans MS" panose="030F0902030302020204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b="0" i="0">
                <a:latin typeface="Comic Sans MS" panose="030F0902030302020204" pitchFamily="66" charset="0"/>
              </a:defRPr>
            </a:lvl1pPr>
          </a:lstStyle>
          <a:p>
            <a:fld id="{24009DEB-A5ED-49DA-809F-4D64373B3F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3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omic Sans MS" panose="030F0902030302020204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今天我们要学习数据结构里面非常重要的一部分内容：</a:t>
            </a:r>
            <a:r>
              <a:rPr lang="ja-JP" altLang="en-US" b="1"/>
              <a:t>抽象数据类型（</a:t>
            </a:r>
            <a:r>
              <a:rPr lang="en-US" b="1" dirty="0"/>
              <a:t>ADT）、</a:t>
            </a:r>
            <a:r>
              <a:rPr lang="ja-JP" altLang="en-US" b="1"/>
              <a:t>线性表、栈和队列</a:t>
            </a:r>
            <a:r>
              <a:rPr lang="ja-JP" altLang="en-US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2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那有一个很自然的问题：</a:t>
            </a:r>
            <a:br>
              <a:rPr lang="ja-JP" altLang="en-US"/>
            </a:br>
            <a:r>
              <a:rPr lang="ja-JP" altLang="en-US" b="1"/>
              <a:t>如果我们要存放 </a:t>
            </a:r>
            <a:r>
              <a:rPr lang="en-US" b="1" dirty="0"/>
              <a:t>n </a:t>
            </a:r>
            <a:r>
              <a:rPr lang="ja-JP" altLang="en-US" b="1"/>
              <a:t>个元素，到底需要扩容几次？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98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接下来我们讲 </a:t>
            </a:r>
            <a:r>
              <a:rPr lang="en-US" b="1" dirty="0"/>
              <a:t>List（</a:t>
            </a:r>
            <a:r>
              <a:rPr lang="ja-JP" altLang="en-US" b="1"/>
              <a:t>线性表）</a:t>
            </a:r>
            <a:r>
              <a:rPr lang="ja-JP" altLang="en-US"/>
              <a:t>。</a:t>
            </a:r>
            <a:br>
              <a:rPr lang="ja-JP" altLang="en-US"/>
            </a:br>
            <a:r>
              <a:rPr lang="ja-JP" altLang="en-US"/>
              <a:t>线性表是数据结构中最基本的一类，它包含</a:t>
            </a:r>
            <a:r>
              <a:rPr lang="ja-JP" altLang="en-US" b="1"/>
              <a:t>相同类型的元素</a:t>
            </a:r>
            <a:r>
              <a:rPr lang="ja-JP" altLang="en-US"/>
              <a:t>，并且这些元素是</a:t>
            </a:r>
            <a:r>
              <a:rPr lang="ja-JP" altLang="en-US" b="1"/>
              <a:t>按顺序排列</a:t>
            </a:r>
            <a:r>
              <a:rPr lang="ja-JP" altLang="en-US"/>
              <a:t>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26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同学们，我们现在进入一个非常重要的数据结构 </a:t>
            </a:r>
            <a:r>
              <a:rPr lang="en-US" altLang="ja-JP" dirty="0"/>
              <a:t>—— </a:t>
            </a:r>
            <a:r>
              <a:rPr lang="ja-JP" altLang="en-US" b="1"/>
              <a:t>栈（</a:t>
            </a:r>
            <a:r>
              <a:rPr lang="en-US" b="1" dirty="0"/>
              <a:t>Stack）</a:t>
            </a:r>
            <a:r>
              <a:rPr lang="en-US" dirty="0"/>
              <a:t>。</a:t>
            </a:r>
            <a:br>
              <a:rPr lang="en-US" dirty="0"/>
            </a:br>
            <a:r>
              <a:rPr lang="ja-JP" altLang="en-US"/>
              <a:t>栈是一种存储数据的方式，但它有一个特别的原则：</a:t>
            </a:r>
            <a:r>
              <a:rPr lang="ja-JP" altLang="en-US" b="1"/>
              <a:t>后进先出（</a:t>
            </a:r>
            <a:r>
              <a:rPr lang="en-US" b="1" dirty="0"/>
              <a:t>Last In First Out, LIFO）</a:t>
            </a:r>
          </a:p>
          <a:p>
            <a:endParaRPr lang="en-US" b="1" dirty="0"/>
          </a:p>
          <a:p>
            <a:r>
              <a:rPr lang="ja-JP" altLang="en-US"/>
              <a:t>原则是：</a:t>
            </a:r>
            <a:r>
              <a:rPr lang="ja-JP" altLang="en-US" b="1"/>
              <a:t>最后放进去的，最先被取出来</a:t>
            </a:r>
            <a:r>
              <a:rPr lang="ja-JP" altLang="en-US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58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大家看到，这里有几摞盘子。假设每次只能把盘子放到最上面，取的时候也只能从最上面拿。</a:t>
            </a:r>
          </a:p>
          <a:p>
            <a:r>
              <a:rPr lang="ja-JP" altLang="en-US"/>
              <a:t>那么我问大家：</a:t>
            </a:r>
            <a:r>
              <a:rPr lang="ja-JP" altLang="en-US" b="1"/>
              <a:t>如果要取盘子，第一个能拿到的盘子是哪一个？</a:t>
            </a:r>
            <a:endParaRPr lang="ja-JP" alt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90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Undo </a:t>
            </a:r>
            <a:r>
              <a:rPr lang="ja-JP" altLang="en-US" b="1"/>
              <a:t>撤销操作</a:t>
            </a:r>
            <a:endParaRPr lang="ja-JP" altLang="en-US"/>
          </a:p>
          <a:p>
            <a:r>
              <a:rPr lang="ja-JP" altLang="en-US"/>
              <a:t>大家在 </a:t>
            </a:r>
            <a:r>
              <a:rPr lang="en-US" dirty="0"/>
              <a:t>Word </a:t>
            </a:r>
            <a:r>
              <a:rPr lang="ja-JP" altLang="en-US"/>
              <a:t>里点 ‘撤销’ 按钮时，最近的一步操作最先被撤销。这就是一个典型的栈：每次操作都压入栈，撤销时再从栈顶弹出。</a:t>
            </a:r>
          </a:p>
          <a:p>
            <a:endParaRPr lang="en-US" dirty="0"/>
          </a:p>
          <a:p>
            <a:r>
              <a:rPr lang="ja-JP" altLang="en-US" b="1"/>
              <a:t>函数调用（</a:t>
            </a:r>
            <a:r>
              <a:rPr lang="en-US" b="1" dirty="0"/>
              <a:t>Call function in program）</a:t>
            </a:r>
            <a:endParaRPr lang="en-US" dirty="0"/>
          </a:p>
          <a:p>
            <a:r>
              <a:rPr lang="ja-JP" altLang="en-US"/>
              <a:t>程序在运行时，每次函数调用都会压入一个栈帧。当函数执行完，就从栈顶弹出，返回到上一个函数。所以我们把它叫做 </a:t>
            </a:r>
            <a:r>
              <a:rPr lang="ja-JP" altLang="en-US" b="1"/>
              <a:t>调用栈（</a:t>
            </a:r>
            <a:r>
              <a:rPr lang="en-US" b="1" dirty="0"/>
              <a:t>call stack）</a:t>
            </a:r>
            <a:r>
              <a:rPr lang="en-US" dirty="0"/>
              <a:t>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0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我们现在正式把栈当作一个抽象数据类型（</a:t>
            </a:r>
            <a:r>
              <a:rPr lang="en-US" dirty="0"/>
              <a:t>ADT）</a:t>
            </a:r>
            <a:r>
              <a:rPr lang="ja-JP" altLang="en-US"/>
              <a:t>来看。栈就是一个有限的有序集合，里面可以有零个或多个元素。它的操作非常明确，下面我们逐个来看。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88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我们已经知道栈的抽象操作（</a:t>
            </a:r>
            <a:r>
              <a:rPr lang="en-US" dirty="0"/>
              <a:t>push, pop, peek </a:t>
            </a:r>
            <a:r>
              <a:rPr lang="ja-JP" altLang="en-US"/>
              <a:t>等），接下来要考虑一个问题：</a:t>
            </a:r>
            <a:r>
              <a:rPr lang="ja-JP" altLang="en-US" b="1"/>
              <a:t>栈到底怎么实现？</a:t>
            </a:r>
            <a:br>
              <a:rPr lang="ja-JP" altLang="en-US"/>
            </a:br>
            <a:r>
              <a:rPr lang="ja-JP" altLang="en-US"/>
              <a:t>实际上，至少有两种常见的方式：用数组实现</a:t>
            </a:r>
            <a:r>
              <a:rPr lang="en-US" altLang="ja-JP" dirty="0"/>
              <a:t> and </a:t>
            </a:r>
            <a:r>
              <a:rPr lang="ja-JP" altLang="en-US"/>
              <a:t>用链表实现”</a:t>
            </a:r>
          </a:p>
          <a:p>
            <a:endParaRPr lang="en-US" dirty="0"/>
          </a:p>
          <a:p>
            <a:r>
              <a:rPr lang="ja-JP" altLang="en-US" b="1"/>
              <a:t>用数组实现栈（</a:t>
            </a:r>
            <a:r>
              <a:rPr lang="en-US" b="1" dirty="0"/>
              <a:t>Array-based Stack）</a:t>
            </a:r>
          </a:p>
          <a:p>
            <a:r>
              <a:rPr lang="ja-JP" altLang="en-US"/>
              <a:t>原理：用一块连续的数组存储元素，并用一个变量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指针记录栈顶位置。</a:t>
            </a:r>
          </a:p>
          <a:p>
            <a:r>
              <a:rPr lang="ja-JP" altLang="en-US"/>
              <a:t>优点：访问速度快（</a:t>
            </a:r>
            <a:r>
              <a:rPr lang="en-US" dirty="0"/>
              <a:t>O(1)）。</a:t>
            </a:r>
            <a:r>
              <a:rPr lang="ja-JP" altLang="en-US"/>
              <a:t>实现简单。</a:t>
            </a:r>
          </a:p>
          <a:p>
            <a:r>
              <a:rPr lang="ja-JP" altLang="en-US"/>
              <a:t>缺点：数组大小固定，栈可能会溢出。如果动态扩容，可能带来额外开销。</a:t>
            </a:r>
          </a:p>
          <a:p>
            <a:endParaRPr lang="en-US" dirty="0"/>
          </a:p>
          <a:p>
            <a:r>
              <a:rPr lang="ja-JP" altLang="en-US" b="1"/>
              <a:t>用链表实现栈（</a:t>
            </a:r>
            <a:r>
              <a:rPr lang="en-US" b="1" dirty="0"/>
              <a:t>Linked List-based Stack）</a:t>
            </a:r>
          </a:p>
          <a:p>
            <a:r>
              <a:rPr lang="ja-JP" altLang="en-US"/>
              <a:t>原理：用链表节点来存储，每次在链表头部插入或删除节点作为 </a:t>
            </a:r>
            <a:r>
              <a:rPr lang="en-US" dirty="0"/>
              <a:t>push/pop。</a:t>
            </a:r>
          </a:p>
          <a:p>
            <a:r>
              <a:rPr lang="ja-JP" altLang="en-US"/>
              <a:t>优点：不需要提前固定大小，理论上无限扩展。插入</a:t>
            </a:r>
            <a:r>
              <a:rPr lang="en-US" altLang="ja-JP" dirty="0"/>
              <a:t>/</a:t>
            </a:r>
            <a:r>
              <a:rPr lang="ja-JP" altLang="en-US"/>
              <a:t>删除操作始终是 </a:t>
            </a:r>
            <a:r>
              <a:rPr lang="en-US" dirty="0"/>
              <a:t>O(1)。</a:t>
            </a:r>
          </a:p>
          <a:p>
            <a:r>
              <a:rPr lang="ja-JP" altLang="en-US"/>
              <a:t>缺点：每个节点需要额外存储指针，内存开销大。不如数组实现的栈利用 </a:t>
            </a:r>
            <a:r>
              <a:rPr lang="en-US" dirty="0"/>
              <a:t>CPU </a:t>
            </a:r>
            <a:r>
              <a:rPr lang="ja-JP" altLang="en-US"/>
              <a:t>缓存（</a:t>
            </a:r>
            <a:r>
              <a:rPr lang="en-US" dirty="0"/>
              <a:t>cache locality）。</a:t>
            </a:r>
          </a:p>
          <a:p>
            <a:endParaRPr lang="en-US" dirty="0"/>
          </a:p>
          <a:p>
            <a:r>
              <a:rPr lang="ja-JP" altLang="en-US"/>
              <a:t>如果栈大小相对固定、性能要求高 → 用 </a:t>
            </a:r>
            <a:r>
              <a:rPr lang="ja-JP" altLang="en-US" b="1"/>
              <a:t>数组实现</a:t>
            </a:r>
            <a:r>
              <a:rPr lang="ja-JP" altLang="en-US"/>
              <a:t> 更好。</a:t>
            </a:r>
          </a:p>
          <a:p>
            <a:r>
              <a:rPr lang="ja-JP" altLang="en-US"/>
              <a:t>如果栈大小变化很大、需要灵活扩展 → 用 </a:t>
            </a:r>
            <a:r>
              <a:rPr lang="ja-JP" altLang="en-US" b="1"/>
              <a:t>链表实现</a:t>
            </a:r>
            <a:r>
              <a:rPr lang="ja-JP" altLang="en-US"/>
              <a:t> 更合适。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7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初始化</a:t>
            </a:r>
            <a:endParaRPr lang="ja-JP" altLang="en-US"/>
          </a:p>
          <a:p>
            <a:r>
              <a:rPr lang="ja-JP" altLang="en-US"/>
              <a:t>栈最开始是一个空数组。用一个变量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记录下一个数据应该放在哪里。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b="1" dirty="0"/>
              <a:t>push(x)</a:t>
            </a:r>
            <a:endParaRPr lang="en-US" dirty="0"/>
          </a:p>
          <a:p>
            <a:r>
              <a:rPr lang="ja-JP" altLang="en-US"/>
              <a:t>如果数组已满，返回 </a:t>
            </a:r>
            <a:r>
              <a:rPr lang="en-US" dirty="0"/>
              <a:t>false。</a:t>
            </a:r>
            <a:r>
              <a:rPr lang="ja-JP" altLang="en-US"/>
              <a:t>否则，更新</a:t>
            </a:r>
            <a:r>
              <a:rPr lang="en-US" altLang="ja-JP" dirty="0"/>
              <a:t>top</a:t>
            </a:r>
            <a:r>
              <a:rPr lang="zh-CN" altLang="en-US" dirty="0"/>
              <a:t>，</a:t>
            </a:r>
            <a:r>
              <a:rPr lang="ja-JP" altLang="en-US"/>
              <a:t>把元素放入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位置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pop()</a:t>
            </a:r>
            <a:endParaRPr lang="en-US" dirty="0"/>
          </a:p>
          <a:p>
            <a:r>
              <a:rPr lang="ja-JP" altLang="en-US"/>
              <a:t>如果数组为空，返回 </a:t>
            </a:r>
            <a:r>
              <a:rPr lang="en-US" dirty="0"/>
              <a:t>null。</a:t>
            </a:r>
            <a:r>
              <a:rPr lang="ja-JP" altLang="en-US"/>
              <a:t>否则，把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ja-JP" altLang="en-US"/>
              <a:t>位置的元素取出</a:t>
            </a:r>
            <a:r>
              <a:rPr lang="zh-CN" altLang="en-US" dirty="0"/>
              <a:t>，更新</a:t>
            </a:r>
            <a:r>
              <a:rPr lang="en-US" altLang="zh-CN" dirty="0"/>
              <a:t>top</a:t>
            </a:r>
            <a:endParaRPr lang="en-US" dirty="0"/>
          </a:p>
          <a:p>
            <a:endParaRPr lang="en-US" dirty="0"/>
          </a:p>
          <a:p>
            <a:endParaRPr lang="ja-JP" alt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80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分配数组</a:t>
            </a:r>
            <a:endParaRPr lang="ja-JP" altLang="en-US"/>
          </a:p>
          <a:p>
            <a:r>
              <a:rPr lang="ja-JP" altLang="en-US"/>
              <a:t>我们分配一个大小为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size</a:t>
            </a:r>
            <a:r>
              <a:rPr lang="en-US" dirty="0"/>
              <a:t> </a:t>
            </a:r>
            <a:r>
              <a:rPr lang="ja-JP" altLang="en-US"/>
              <a:t>的数组，默认大小是 </a:t>
            </a:r>
            <a:r>
              <a:rPr lang="en-US" altLang="ja-JP" dirty="0"/>
              <a:t>10</a:t>
            </a:r>
            <a:r>
              <a:rPr lang="ja-JP" altLang="en-US"/>
              <a:t>。这个数组就是栈的存储空间。</a:t>
            </a:r>
          </a:p>
          <a:p>
            <a:endParaRPr lang="en-US" dirty="0"/>
          </a:p>
          <a:p>
            <a:r>
              <a:rPr lang="en-US" b="1" dirty="0" err="1"/>
              <a:t>maxTop</a:t>
            </a:r>
            <a:r>
              <a:rPr lang="en-US" b="1" dirty="0"/>
              <a:t> </a:t>
            </a:r>
            <a:r>
              <a:rPr lang="ja-JP" altLang="en-US" b="1"/>
              <a:t>的设置</a:t>
            </a:r>
            <a:endParaRPr lang="ja-JP" altLang="en-US"/>
          </a:p>
          <a:p>
            <a:r>
              <a:rPr lang="ja-JP" altLang="en-US"/>
              <a:t>当栈满时，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的最大值是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size - 1</a:t>
            </a:r>
            <a:r>
              <a:rPr lang="en-US" dirty="0"/>
              <a:t>。</a:t>
            </a:r>
            <a:r>
              <a:rPr lang="ja-JP" altLang="en-US"/>
              <a:t>因为数组下标从 </a:t>
            </a:r>
            <a:r>
              <a:rPr lang="en-US" altLang="ja-JP" dirty="0"/>
              <a:t>0 </a:t>
            </a:r>
            <a:r>
              <a:rPr lang="ja-JP" altLang="en-US"/>
              <a:t>开始，所以最大下标是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size - 1</a:t>
            </a:r>
            <a:r>
              <a:rPr lang="en-US" dirty="0"/>
              <a:t>。</a:t>
            </a:r>
          </a:p>
          <a:p>
            <a:endParaRPr lang="en-US" dirty="0"/>
          </a:p>
          <a:p>
            <a:r>
              <a:rPr lang="ja-JP" altLang="en-US" b="1"/>
              <a:t>初始化 </a:t>
            </a:r>
            <a:r>
              <a:rPr lang="en-US" b="1" dirty="0"/>
              <a:t>top</a:t>
            </a:r>
            <a:endParaRPr lang="en-US" dirty="0"/>
          </a:p>
          <a:p>
            <a:r>
              <a:rPr lang="ja-JP" altLang="en-US"/>
              <a:t>一开始栈是空的。我们把 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top</a:t>
            </a:r>
            <a:r>
              <a:rPr lang="en-US" dirty="0"/>
              <a:t> </a:t>
            </a:r>
            <a:r>
              <a:rPr lang="ja-JP" altLang="en-US"/>
              <a:t>设置为 </a:t>
            </a:r>
            <a:r>
              <a:rPr lang="en-US" altLang="ja-JP" dirty="0"/>
              <a:t>-1</a:t>
            </a:r>
            <a:r>
              <a:rPr lang="ja-JP" altLang="en-US"/>
              <a:t>，表示“没有任何元素”。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88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Push / Pop </a:t>
            </a:r>
            <a:r>
              <a:rPr lang="ja-JP" altLang="en-US" b="1"/>
              <a:t>始终是 </a:t>
            </a:r>
            <a:r>
              <a:rPr lang="en-US" b="1" dirty="0"/>
              <a:t>O(1)</a:t>
            </a:r>
            <a:endParaRPr lang="en-US" dirty="0"/>
          </a:p>
          <a:p>
            <a:r>
              <a:rPr lang="ja-JP" altLang="en-US"/>
              <a:t>插入或删除节点只发生在链表的头部，操作时间是常数级别。</a:t>
            </a:r>
          </a:p>
          <a:p>
            <a:r>
              <a:rPr lang="ja-JP" altLang="en-US" b="1"/>
              <a:t>没有固定大小限制</a:t>
            </a:r>
            <a:endParaRPr lang="ja-JP" altLang="en-US"/>
          </a:p>
          <a:p>
            <a:r>
              <a:rPr lang="ja-JP" altLang="en-US"/>
              <a:t>链表可以根据需要动态增长。理论上，只要内存足够，栈可以无限扩展。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b="1"/>
              <a:t>缺点 </a:t>
            </a:r>
            <a:r>
              <a:rPr lang="en-US" altLang="ja-JP" b="1" dirty="0"/>
              <a:t>(</a:t>
            </a:r>
            <a:r>
              <a:rPr lang="en-US" b="1" dirty="0"/>
              <a:t>Disadvantages)</a:t>
            </a:r>
          </a:p>
          <a:p>
            <a:r>
              <a:rPr lang="ja-JP" altLang="en-US" b="1"/>
              <a:t>性能略慢</a:t>
            </a:r>
            <a:r>
              <a:rPr lang="en-US" altLang="ja-JP" b="1" dirty="0"/>
              <a:t> </a:t>
            </a:r>
            <a:r>
              <a:rPr lang="ja-JP" altLang="en-US"/>
              <a:t>因为链表节点不是连续存储，</a:t>
            </a:r>
            <a:r>
              <a:rPr lang="en-US" dirty="0"/>
              <a:t>CPU </a:t>
            </a:r>
            <a:r>
              <a:rPr lang="ja-JP" altLang="en-US"/>
              <a:t>缓存命中率差。相比数组栈，常见情况下会慢一些。</a:t>
            </a:r>
          </a:p>
          <a:p>
            <a:r>
              <a:rPr lang="ja-JP" altLang="en-US" b="1"/>
              <a:t>可能无限增长</a:t>
            </a:r>
            <a:r>
              <a:rPr lang="en-US" altLang="ja-JP" b="1" dirty="0"/>
              <a:t> </a:t>
            </a:r>
            <a:r>
              <a:rPr lang="ja-JP" altLang="en-US"/>
              <a:t>如果没有内存限制，链表栈可能无限变大，导致程序占用太多内存。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84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主要内容包括抽象数据类型、数组、线性表、栈和队列。我们还会学习它们的实现方法、算法分析、一些实际应用，以及一个非常重要的主题：中缀表达式到后缀表达式的转换。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36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今天我们来学习 </a:t>
            </a:r>
            <a:r>
              <a:rPr lang="en-US" b="1" dirty="0"/>
              <a:t>Queue（</a:t>
            </a:r>
            <a:r>
              <a:rPr lang="ja-JP" altLang="en-US" b="1"/>
              <a:t>队列）</a:t>
            </a:r>
            <a:r>
              <a:rPr lang="ja-JP" altLang="en-US"/>
              <a:t> 这一种非常常见的数据结构。我们将会学习一些与</a:t>
            </a:r>
            <a:r>
              <a:rPr lang="en-US" altLang="ja-JP" dirty="0"/>
              <a:t>queue</a:t>
            </a:r>
            <a:r>
              <a:rPr lang="ja-JP" altLang="en-US"/>
              <a:t>相关的基本操作</a:t>
            </a:r>
            <a:r>
              <a:rPr lang="zh-CN" altLang="en-US" dirty="0"/>
              <a:t>，比如</a:t>
            </a:r>
            <a:r>
              <a:rPr lang="en-US" altLang="zh-CN" dirty="0"/>
              <a:t>enqueue</a:t>
            </a:r>
            <a:r>
              <a:rPr lang="zh-CN" altLang="en-US" dirty="0"/>
              <a:t>， </a:t>
            </a:r>
            <a:r>
              <a:rPr lang="en-US" altLang="zh-CN" dirty="0"/>
              <a:t>dequeue</a:t>
            </a:r>
            <a:r>
              <a:rPr lang="zh-CN" altLang="en-US" dirty="0"/>
              <a:t>。我们将会介绍两种不同的方式去实现</a:t>
            </a:r>
            <a:r>
              <a:rPr lang="en-US" altLang="zh-CN" dirty="0" err="1"/>
              <a:t>queuq</a:t>
            </a:r>
            <a:r>
              <a:rPr lang="zh-CN" altLang="en-US" dirty="0"/>
              <a:t>，</a:t>
            </a:r>
            <a:r>
              <a:rPr lang="en-US" altLang="zh-CN" dirty="0"/>
              <a:t>array-based</a:t>
            </a:r>
            <a:r>
              <a:rPr lang="zh-CN" altLang="en-US" dirty="0"/>
              <a:t>和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list-based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29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队列其实是一种 </a:t>
            </a:r>
            <a:r>
              <a:rPr lang="ja-JP" altLang="en-US" b="1"/>
              <a:t>受限制的线性表</a:t>
            </a:r>
            <a:r>
              <a:rPr lang="ja-JP" altLang="en-US"/>
              <a:t>。它的特别之处在于：</a:t>
            </a:r>
            <a:r>
              <a:rPr lang="ja-JP" altLang="en-US" b="1"/>
              <a:t>插入操作只能在一端进行，而删除操作只能在另一端进行</a:t>
            </a:r>
            <a:r>
              <a:rPr lang="ja-JP" altLang="en-US"/>
              <a:t>。这就和我们日常生活中的排队非常类似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在队列中，主要有两种基本操作：</a:t>
            </a:r>
            <a:endParaRPr lang="en-US" altLang="ja-JP" dirty="0"/>
          </a:p>
          <a:p>
            <a:r>
              <a:rPr lang="en-US" b="1" dirty="0"/>
              <a:t>Enqueue（</a:t>
            </a:r>
            <a:r>
              <a:rPr lang="ja-JP" altLang="en-US" b="1"/>
              <a:t>入队）</a:t>
            </a:r>
            <a:r>
              <a:rPr lang="ja-JP" altLang="en-US"/>
              <a:t>：把一个新元素插入到队列的 </a:t>
            </a:r>
            <a:r>
              <a:rPr lang="ja-JP" altLang="en-US" b="1"/>
              <a:t>尾部</a:t>
            </a:r>
            <a:endParaRPr lang="en-US" altLang="ja-JP" b="1" dirty="0"/>
          </a:p>
          <a:p>
            <a:r>
              <a:rPr lang="en-US" b="1" dirty="0"/>
              <a:t>Dequeue（</a:t>
            </a:r>
            <a:r>
              <a:rPr lang="ja-JP" altLang="en-US" b="1"/>
              <a:t>出队）</a:t>
            </a:r>
            <a:r>
              <a:rPr lang="ja-JP" altLang="en-US"/>
              <a:t>：从队列的 </a:t>
            </a:r>
            <a:r>
              <a:rPr lang="ja-JP" altLang="en-US" b="1"/>
              <a:t>头部（</a:t>
            </a:r>
            <a:r>
              <a:rPr lang="en-US" b="1" dirty="0"/>
              <a:t>front）</a:t>
            </a:r>
            <a:r>
              <a:rPr lang="en-US" dirty="0"/>
              <a:t> </a:t>
            </a:r>
            <a:r>
              <a:rPr lang="ja-JP" altLang="en-US"/>
              <a:t>删除一个元素。</a:t>
            </a:r>
          </a:p>
          <a:p>
            <a:endParaRPr lang="en-US" dirty="0"/>
          </a:p>
          <a:p>
            <a:r>
              <a:rPr lang="ja-JP" altLang="en-US"/>
              <a:t>这张图就很直观地展示了操作方向：红色箭头代表 </a:t>
            </a:r>
            <a:r>
              <a:rPr lang="ja-JP" altLang="en-US" b="1"/>
              <a:t>入队</a:t>
            </a:r>
            <a:r>
              <a:rPr lang="ja-JP" altLang="en-US"/>
              <a:t>，蓝色箭头代表 </a:t>
            </a:r>
            <a:r>
              <a:rPr lang="ja-JP" altLang="en-US" b="1"/>
              <a:t>出队</a:t>
            </a:r>
            <a:r>
              <a:rPr lang="ja-JP" altLang="en-US"/>
              <a:t>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队列遵循的原则是 </a:t>
            </a:r>
            <a:r>
              <a:rPr lang="en-US" b="1" dirty="0"/>
              <a:t>First-In </a:t>
            </a:r>
            <a:r>
              <a:rPr lang="en-US" b="1" dirty="0" err="1"/>
              <a:t>First-Out（FIFO</a:t>
            </a:r>
            <a:r>
              <a:rPr lang="en-US" b="1" dirty="0"/>
              <a:t>，</a:t>
            </a:r>
            <a:r>
              <a:rPr lang="ja-JP" altLang="en-US" b="1"/>
              <a:t>先进先出）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22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队列在我们的日常生活中随处可见</a:t>
            </a:r>
            <a:r>
              <a:rPr lang="en-US" altLang="ja-JP" dirty="0"/>
              <a:t>.</a:t>
            </a:r>
            <a:r>
              <a:rPr lang="ja-JP" altLang="en-US" b="1"/>
              <a:t> 排队（</a:t>
            </a:r>
            <a:r>
              <a:rPr lang="en-US" b="1" dirty="0"/>
              <a:t>Waiting in line）</a:t>
            </a:r>
            <a:r>
              <a:rPr lang="en-US" dirty="0"/>
              <a:t>：</a:t>
            </a:r>
            <a:r>
              <a:rPr lang="ja-JP" altLang="en-US"/>
              <a:t>比如超市收银、银行取号排队，都是典型的 </a:t>
            </a:r>
            <a:r>
              <a:rPr lang="en-US" dirty="0"/>
              <a:t>FIFO </a:t>
            </a:r>
            <a:r>
              <a:rPr lang="ja-JP" altLang="en-US"/>
              <a:t>模式</a:t>
            </a:r>
            <a:r>
              <a:rPr lang="en-US" altLang="ja-JP" dirty="0"/>
              <a:t>.</a:t>
            </a:r>
          </a:p>
          <a:p>
            <a:r>
              <a:rPr lang="ja-JP" altLang="en-US" b="1"/>
              <a:t>等待技术支持电话（</a:t>
            </a:r>
            <a:r>
              <a:rPr lang="en-US" b="1" dirty="0"/>
              <a:t>Waiting on hold for tech support）</a:t>
            </a:r>
            <a:r>
              <a:rPr lang="en-US" dirty="0"/>
              <a:t>：</a:t>
            </a:r>
            <a:r>
              <a:rPr lang="ja-JP" altLang="en-US"/>
              <a:t>当你打客服电话时，系统会把你放入一个队列，谁先打进来谁先被接听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队列在计算机领域更是核心结构之一</a:t>
            </a:r>
            <a:r>
              <a:rPr lang="en-US" altLang="ja-JP" dirty="0"/>
              <a:t>. </a:t>
            </a:r>
            <a:r>
              <a:rPr lang="ja-JP" altLang="en-US" b="1"/>
              <a:t>线程（</a:t>
            </a:r>
            <a:r>
              <a:rPr lang="en-US" b="1" dirty="0"/>
              <a:t>Threads）</a:t>
            </a:r>
            <a:r>
              <a:rPr lang="en-US" dirty="0"/>
              <a:t>：</a:t>
            </a:r>
            <a:r>
              <a:rPr lang="ja-JP" altLang="en-US"/>
              <a:t>程序中多个线程常常按照队列的方式来调度，确保公平和有序。</a:t>
            </a:r>
            <a:r>
              <a:rPr lang="ja-JP" altLang="en-US" b="1"/>
              <a:t>作业调度（</a:t>
            </a:r>
            <a:r>
              <a:rPr lang="en-US" b="1" dirty="0"/>
              <a:t>Job Scheduling）</a:t>
            </a:r>
            <a:r>
              <a:rPr lang="en-US" dirty="0"/>
              <a:t>：</a:t>
            </a:r>
            <a:r>
              <a:rPr lang="ja-JP" altLang="en-US"/>
              <a:t>比如操作系统中的 </a:t>
            </a:r>
            <a:r>
              <a:rPr lang="ja-JP" altLang="en-US" b="1"/>
              <a:t>时间片轮转调度算法（</a:t>
            </a:r>
            <a:r>
              <a:rPr lang="en-US" b="1" dirty="0"/>
              <a:t>Round-Robin for CPU allocation）</a:t>
            </a:r>
            <a:r>
              <a:rPr lang="en-US" dirty="0"/>
              <a:t>。</a:t>
            </a:r>
            <a:r>
              <a:rPr lang="ja-JP" altLang="en-US"/>
              <a:t>进程会被排成一个队列，</a:t>
            </a:r>
            <a:r>
              <a:rPr lang="en-US" dirty="0"/>
              <a:t>CPU </a:t>
            </a:r>
            <a:r>
              <a:rPr lang="ja-JP" altLang="en-US"/>
              <a:t>依次为每个进程分配时间片，执行完后重新入队，直到所有任务完成。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94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数组实现队列有多种算法，今天我们先从最基础的方法开始。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在数组实现中，我们需要两个关键的指针：</a:t>
            </a:r>
            <a:r>
              <a:rPr lang="en-US" b="1" dirty="0"/>
              <a:t>front（</a:t>
            </a:r>
            <a:r>
              <a:rPr lang="ja-JP" altLang="en-US" b="1"/>
              <a:t>队首）</a:t>
            </a:r>
            <a:r>
              <a:rPr lang="ja-JP" altLang="en-US"/>
              <a:t>：指向队列中第一个元素的位置；</a:t>
            </a:r>
            <a:r>
              <a:rPr lang="en-US" b="1" dirty="0"/>
              <a:t>rear（</a:t>
            </a:r>
            <a:r>
              <a:rPr lang="ja-JP" altLang="en-US" b="1"/>
              <a:t>队尾）</a:t>
            </a:r>
            <a:r>
              <a:rPr lang="ja-JP" altLang="en-US"/>
              <a:t>：指向队列中最后一个元素的位置。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在最简单的方式中：队首指针 </a:t>
            </a:r>
            <a:r>
              <a:rPr lang="en-US" b="1" dirty="0"/>
              <a:t>front </a:t>
            </a:r>
            <a:r>
              <a:rPr lang="ja-JP" altLang="en-US" b="1"/>
              <a:t>始终固定</a:t>
            </a:r>
            <a:r>
              <a:rPr lang="ja-JP" altLang="en-US"/>
              <a:t>，入队时，新的元素总是放在 </a:t>
            </a:r>
            <a:r>
              <a:rPr lang="en-US" b="1" dirty="0"/>
              <a:t>rear</a:t>
            </a:r>
            <a:r>
              <a:rPr lang="en-US" dirty="0"/>
              <a:t> </a:t>
            </a:r>
            <a:r>
              <a:rPr lang="ja-JP" altLang="en-US"/>
              <a:t>之后，然后 </a:t>
            </a:r>
            <a:r>
              <a:rPr lang="en-US" dirty="0"/>
              <a:t>rear </a:t>
            </a:r>
            <a:r>
              <a:rPr lang="ja-JP" altLang="en-US"/>
              <a:t>往后移动。”</a:t>
            </a:r>
          </a:p>
          <a:p>
            <a:endParaRPr lang="ja-JP" alt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“在计算机科学里，</a:t>
            </a:r>
            <a:r>
              <a:rPr lang="ja-JP" altLang="en-US" b="1"/>
              <a:t>栈（</a:t>
            </a:r>
            <a:r>
              <a:rPr lang="en-US" b="1" dirty="0"/>
              <a:t>stack）、</a:t>
            </a:r>
            <a:r>
              <a:rPr lang="ja-JP" altLang="en-US" b="1"/>
              <a:t>队列（</a:t>
            </a:r>
            <a:r>
              <a:rPr lang="en-US" b="1" dirty="0"/>
              <a:t>queue）、</a:t>
            </a:r>
            <a:r>
              <a:rPr lang="ja-JP" altLang="en-US" b="1"/>
              <a:t>线性表（</a:t>
            </a:r>
            <a:r>
              <a:rPr lang="en-US" b="1" dirty="0"/>
              <a:t>list）、</a:t>
            </a:r>
            <a:r>
              <a:rPr lang="ja-JP" altLang="en-US" b="1"/>
              <a:t>堆（</a:t>
            </a:r>
            <a:r>
              <a:rPr lang="en-US" b="1" dirty="0"/>
              <a:t>heap）</a:t>
            </a:r>
            <a:r>
              <a:rPr lang="en-US" dirty="0"/>
              <a:t> </a:t>
            </a:r>
            <a:r>
              <a:rPr lang="ja-JP" altLang="en-US"/>
              <a:t>等等，这些都是我们常说的</a:t>
            </a:r>
            <a:r>
              <a:rPr lang="ja-JP" altLang="en-US" b="1"/>
              <a:t>基础数据结构</a:t>
            </a:r>
            <a:r>
              <a:rPr lang="ja-JP" altLang="en-US"/>
              <a:t>。它们就像是算法的‘乐高积木’，是现成的组件，可以随时拿来搭建更复杂的算法。</a:t>
            </a:r>
            <a:endParaRPr lang="en-US" altLang="ja-JP" dirty="0"/>
          </a:p>
          <a:p>
            <a:endParaRPr lang="ja-JP" altLang="en-US"/>
          </a:p>
          <a:p>
            <a:r>
              <a:rPr lang="ja-JP" altLang="en-US"/>
              <a:t>数据结构的本质是：</a:t>
            </a:r>
            <a:r>
              <a:rPr lang="ja-JP" altLang="en-US" b="1"/>
              <a:t>组织、管理和存储数据</a:t>
            </a:r>
            <a:r>
              <a:rPr lang="ja-JP" altLang="en-US"/>
              <a:t>，并且要让数据的访问和修改尽可能高效。”</a:t>
            </a:r>
          </a:p>
          <a:p>
            <a:endParaRPr lang="en-US" dirty="0"/>
          </a:p>
          <a:p>
            <a:r>
              <a:rPr lang="ja-JP" altLang="en-US"/>
              <a:t>“任何数据结构，其实都可以从两个角度来理解：抽象操作（</a:t>
            </a:r>
            <a:r>
              <a:rPr lang="en-US" dirty="0"/>
              <a:t>ADT）,</a:t>
            </a:r>
            <a:r>
              <a:rPr lang="ja-JP" altLang="en-US"/>
              <a:t>也就是它对外承诺能做什么。举例：银行</a:t>
            </a:r>
            <a:r>
              <a:rPr lang="en-US" altLang="ja-JP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；</a:t>
            </a:r>
            <a:r>
              <a:rPr lang="ja-JP" altLang="en-US"/>
              <a:t>这些抽象操作不关心实现细节。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操作的实现（</a:t>
            </a:r>
            <a:r>
              <a:rPr lang="en-US" dirty="0"/>
              <a:t>Implementation）</a:t>
            </a:r>
            <a:r>
              <a:rPr lang="zh-CN" altLang="en-US" dirty="0"/>
              <a:t>：</a:t>
            </a:r>
            <a:r>
              <a:rPr lang="ja-JP" altLang="en-US"/>
              <a:t>也就是到底用什么方法实现这些操作。比如，银行可以用不同的数据库来实现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所谓数据抽象，就是用一组</a:t>
            </a:r>
            <a:r>
              <a:rPr lang="ja-JP" altLang="en-US" b="1"/>
              <a:t>抽象操作</a:t>
            </a:r>
            <a:r>
              <a:rPr lang="ja-JP" altLang="en-US"/>
              <a:t>来描述数据结构的行为，而不用关心它内部是怎么实现的。比如说栈。我们只需要记住两个操作：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Push(x, s)</a:t>
            </a:r>
            <a:r>
              <a:rPr lang="en-US" dirty="0"/>
              <a:t>：</a:t>
            </a:r>
            <a:r>
              <a:rPr lang="ja-JP" altLang="en-US"/>
              <a:t>把元素 </a:t>
            </a:r>
            <a:r>
              <a:rPr lang="en-US" dirty="0"/>
              <a:t>x </a:t>
            </a:r>
            <a:r>
              <a:rPr lang="ja-JP" altLang="en-US"/>
              <a:t>放到栈 </a:t>
            </a:r>
            <a:r>
              <a:rPr lang="en-US" dirty="0"/>
              <a:t>s </a:t>
            </a:r>
            <a:r>
              <a:rPr lang="ja-JP" altLang="en-US"/>
              <a:t>的顶部</a:t>
            </a:r>
            <a:r>
              <a:rPr lang="en-US" altLang="ja-JP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+mn-cs"/>
              </a:rPr>
              <a:t> Pop(s)</a:t>
            </a:r>
            <a:r>
              <a:rPr lang="en-US" dirty="0"/>
              <a:t>：</a:t>
            </a:r>
            <a:r>
              <a:rPr lang="ja-JP" altLang="en-US"/>
              <a:t>取出并删除栈顶元素。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这里我们完全没有提到底层是用数组还是用链表来存储的。为什么？因为抽象操作只关注</a:t>
            </a:r>
            <a:r>
              <a:rPr lang="ja-JP" altLang="en-US" b="1"/>
              <a:t>能做什么</a:t>
            </a:r>
            <a:r>
              <a:rPr lang="ja-JP" altLang="en-US"/>
              <a:t>，而不管</a:t>
            </a:r>
            <a:r>
              <a:rPr lang="ja-JP" altLang="en-US" b="1"/>
              <a:t>怎么做</a:t>
            </a:r>
            <a:r>
              <a:rPr lang="ja-JP" altLang="en-US"/>
              <a:t>。正因为有了这种抽象，我们在写程序时可以直接调用这些操作，而不用重新造轮子。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同时，同一个抽象操作可能有不同的实现方式，</a:t>
            </a:r>
            <a:endParaRPr lang="en-US" altLang="ja-JP" dirty="0"/>
          </a:p>
          <a:p>
            <a:r>
              <a:rPr lang="ja-JP" altLang="en-US"/>
              <a:t>比如：用数组实现的栈：访问速度快，但扩容麻烦。用链表实现的栈：插入删除方便，但需要额外存储指针。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0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顺序存储（</a:t>
            </a:r>
            <a:r>
              <a:rPr lang="en-US" b="1" dirty="0"/>
              <a:t>Contiguously-allocated）</a:t>
            </a:r>
            <a:r>
              <a:rPr lang="en-US" dirty="0"/>
              <a:t>“</a:t>
            </a:r>
            <a:r>
              <a:rPr lang="ja-JP" altLang="en-US"/>
              <a:t>顺序存储的特点是：</a:t>
            </a:r>
            <a:r>
              <a:rPr lang="ja-JP" altLang="en-US" b="1"/>
              <a:t>数据放在内存中的一块连续区域</a:t>
            </a:r>
            <a:r>
              <a:rPr lang="ja-JP" altLang="en-US"/>
              <a:t>。比如数组。数组就是典型的顺序存储，所有元素紧挨着存放。矩阵、堆、哈希表，本质上也是依赖连续内存的。</a:t>
            </a:r>
            <a:endParaRPr lang="en-US" altLang="ja-JP" dirty="0"/>
          </a:p>
          <a:p>
            <a:r>
              <a:rPr lang="ja-JP" altLang="en-US"/>
              <a:t>下标访问速度非常快，</a:t>
            </a:r>
            <a:r>
              <a:rPr lang="en-US" dirty="0"/>
              <a:t>O(1)。</a:t>
            </a:r>
          </a:p>
          <a:p>
            <a:r>
              <a:rPr lang="ja-JP" altLang="en-US"/>
              <a:t>插入和删除往往需要移动大量元素。大小固定或扩展不灵活。”</a:t>
            </a:r>
          </a:p>
          <a:p>
            <a:endParaRPr lang="ja-JP" altLang="en-US"/>
          </a:p>
          <a:p>
            <a:r>
              <a:rPr lang="ja-JP" altLang="en-US"/>
              <a:t>链式存储的特点是：</a:t>
            </a:r>
            <a:r>
              <a:rPr lang="ja-JP" altLang="en-US" b="1"/>
              <a:t>数据分散在内存各处，用指针连接起来</a:t>
            </a:r>
            <a:r>
              <a:rPr lang="ja-JP" altLang="en-US"/>
              <a:t>。比如链表（</a:t>
            </a:r>
            <a:r>
              <a:rPr lang="en-US" dirty="0"/>
              <a:t>list）、</a:t>
            </a:r>
            <a:r>
              <a:rPr lang="ja-JP" altLang="en-US"/>
              <a:t>树（</a:t>
            </a:r>
            <a:r>
              <a:rPr lang="en-US" dirty="0"/>
              <a:t>tree）、</a:t>
            </a:r>
            <a:r>
              <a:rPr lang="ja-JP" altLang="en-US"/>
              <a:t>图的邻接表（</a:t>
            </a:r>
            <a:r>
              <a:rPr lang="en-US" dirty="0"/>
              <a:t>graph adjacency list）</a:t>
            </a:r>
          </a:p>
          <a:p>
            <a:endParaRPr lang="en-US" dirty="0"/>
          </a:p>
          <a:p>
            <a:r>
              <a:rPr lang="ja-JP" altLang="en-US"/>
              <a:t>优点：插入删除很方便，不需要移动大量元素。</a:t>
            </a:r>
          </a:p>
          <a:p>
            <a:r>
              <a:rPr lang="ja-JP" altLang="en-US"/>
              <a:t>访问效率低，必须通过指针一个个找过去。指针需要额外的存储空间。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3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接下来我们重点讲第一个基础数据结构：</a:t>
            </a:r>
            <a:r>
              <a:rPr lang="ja-JP" altLang="en-US" b="1"/>
              <a:t>数组（</a:t>
            </a:r>
            <a:r>
              <a:rPr lang="en-US" b="1" dirty="0"/>
              <a:t>Array）</a:t>
            </a:r>
            <a:r>
              <a:rPr lang="en-US" dirty="0"/>
              <a:t>。</a:t>
            </a:r>
            <a:r>
              <a:rPr lang="ja-JP" altLang="en-US"/>
              <a:t>数组是所有数据结构里最常见、最基础的形式，很多其他结构，比如栈、队列，都是在数组的基础上实现的。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数组的本质是：一块</a:t>
            </a:r>
            <a:r>
              <a:rPr lang="ja-JP" altLang="en-US" b="1"/>
              <a:t>连续的内存空间</a:t>
            </a:r>
            <a:r>
              <a:rPr lang="ja-JP" altLang="en-US"/>
              <a:t>，存放同一种数据类型的元素。每个元素都有唯一的下标（</a:t>
            </a:r>
            <a:r>
              <a:rPr lang="en-US" dirty="0"/>
              <a:t>index）。</a:t>
            </a:r>
            <a:r>
              <a:rPr lang="ja-JP" altLang="en-US"/>
              <a:t>访问时可以通过下标直接定位，效率是 </a:t>
            </a:r>
            <a:r>
              <a:rPr lang="en-US" dirty="0"/>
              <a:t>O(1)。”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1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1"/>
              <a:t>最小功能需求</a:t>
            </a:r>
            <a:r>
              <a:rPr lang="en-US" altLang="ja-JP" b="1" dirty="0"/>
              <a:t>: </a:t>
            </a:r>
            <a:r>
              <a:rPr lang="ja-JP" altLang="en-US"/>
              <a:t>如果要定义数组这个 </a:t>
            </a:r>
            <a:r>
              <a:rPr lang="en-US" dirty="0"/>
              <a:t>ADT，</a:t>
            </a:r>
            <a:r>
              <a:rPr lang="ja-JP" altLang="en-US"/>
              <a:t>它至少要支持以下两个基本操作：</a:t>
            </a:r>
            <a:endParaRPr lang="en-US" altLang="ja-JP" dirty="0"/>
          </a:p>
          <a:p>
            <a:r>
              <a:rPr lang="en-US" b="1" dirty="0"/>
              <a:t>set(</a:t>
            </a:r>
            <a:r>
              <a:rPr lang="en-US" b="1" dirty="0" err="1"/>
              <a:t>i</a:t>
            </a:r>
            <a:r>
              <a:rPr lang="en-US" b="1" dirty="0"/>
              <a:t>, v)</a:t>
            </a:r>
            <a:r>
              <a:rPr lang="en-US" dirty="0"/>
              <a:t>：</a:t>
            </a:r>
            <a:r>
              <a:rPr lang="ja-JP" altLang="en-US"/>
              <a:t>把下标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ja-JP" altLang="en-US"/>
              <a:t>的位置设置为值 </a:t>
            </a:r>
            <a:r>
              <a:rPr lang="en-US" dirty="0"/>
              <a:t>v</a:t>
            </a:r>
          </a:p>
          <a:p>
            <a:r>
              <a:rPr lang="en-US" b="1" dirty="0"/>
              <a:t>get(</a:t>
            </a:r>
            <a:r>
              <a:rPr lang="en-US" b="1" dirty="0" err="1"/>
              <a:t>i</a:t>
            </a:r>
            <a:r>
              <a:rPr lang="en-US" b="1" dirty="0"/>
              <a:t>)</a:t>
            </a:r>
            <a:r>
              <a:rPr lang="en-US" dirty="0"/>
              <a:t>：</a:t>
            </a:r>
            <a:r>
              <a:rPr lang="ja-JP" altLang="en-US"/>
              <a:t>返回下标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ja-JP" altLang="en-US"/>
              <a:t>的位置上的值。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86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数组是固定大小的数据记录集合，可以通过下标或地址快速定位元素</a:t>
            </a:r>
            <a:endParaRPr lang="en-US" altLang="ja-JP" dirty="0"/>
          </a:p>
          <a:p>
            <a:endParaRPr lang="en-US" dirty="0"/>
          </a:p>
          <a:p>
            <a:r>
              <a:rPr lang="ja-JP" altLang="en-US"/>
              <a:t>顺序存储数组的优势：</a:t>
            </a:r>
          </a:p>
          <a:p>
            <a:r>
              <a:rPr lang="ja-JP" altLang="en-US"/>
              <a:t>下标访问是 </a:t>
            </a:r>
            <a:r>
              <a:rPr lang="en-US" dirty="0"/>
              <a:t>O(1) </a:t>
            </a:r>
            <a:r>
              <a:rPr lang="ja-JP" altLang="en-US"/>
              <a:t>常数时间。</a:t>
            </a:r>
          </a:p>
          <a:p>
            <a:r>
              <a:rPr lang="ja-JP" altLang="en-US"/>
              <a:t>只存数据，不需要额外指针开销。</a:t>
            </a:r>
          </a:p>
          <a:p>
            <a:r>
              <a:rPr lang="ja-JP" altLang="en-US"/>
              <a:t>连续内存带来的局部性优势，可以更好利用高速缓存（</a:t>
            </a:r>
            <a:r>
              <a:rPr lang="en-US" dirty="0"/>
              <a:t>cache）。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24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普通数组的大小在程序运行时不能改变。</a:t>
            </a:r>
          </a:p>
          <a:p>
            <a:r>
              <a:rPr lang="ja-JP" altLang="en-US"/>
              <a:t>如果一开始分配很大空间，可能会浪费内存。</a:t>
            </a:r>
          </a:p>
          <a:p>
            <a:r>
              <a:rPr lang="ja-JP" altLang="en-US"/>
              <a:t>动态数组的解决方案是：从一个小数组开始，每次不够用时就把容量翻倍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09DEB-A5ED-49DA-809F-4D64373B3F6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ED669-E0AE-6BA3-AF9A-919525C9612D}"/>
              </a:ext>
            </a:extLst>
          </p:cNvPr>
          <p:cNvSpPr/>
          <p:nvPr userDrawn="1"/>
        </p:nvSpPr>
        <p:spPr>
          <a:xfrm>
            <a:off x="0" y="6595110"/>
            <a:ext cx="9144000" cy="262889"/>
          </a:xfrm>
          <a:prstGeom prst="rect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mic Sans MS" panose="030F0902030302020204" pitchFamily="66" charset="0"/>
              </a:rPr>
              <a:t>CSCE 2110 – Foundations of Data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61336-78B4-27D4-F4BD-746A16AE10CD}"/>
              </a:ext>
            </a:extLst>
          </p:cNvPr>
          <p:cNvCxnSpPr>
            <a:cxnSpLocks/>
          </p:cNvCxnSpPr>
          <p:nvPr userDrawn="1"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18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5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10209"/>
            <a:ext cx="8686799" cy="7322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142453"/>
            <a:ext cx="8686799" cy="4351338"/>
          </a:xfrm>
        </p:spPr>
        <p:txBody>
          <a:bodyPr/>
          <a:lstStyle>
            <a:lvl1pPr indent="-512064">
              <a:lnSpc>
                <a:spcPct val="100000"/>
              </a:lnSpc>
              <a:spcAft>
                <a:spcPts val="600"/>
              </a:spcAft>
              <a:defRPr/>
            </a:lvl1pPr>
            <a:lvl2pPr indent="-512064">
              <a:lnSpc>
                <a:spcPct val="100000"/>
              </a:lnSpc>
              <a:spcAft>
                <a:spcPts val="600"/>
              </a:spcAft>
              <a:defRPr/>
            </a:lvl2pPr>
            <a:lvl3pPr indent="-512064">
              <a:lnSpc>
                <a:spcPct val="100000"/>
              </a:lnSpc>
              <a:spcAft>
                <a:spcPts val="600"/>
              </a:spcAft>
              <a:defRPr/>
            </a:lvl3pPr>
            <a:lvl4pPr indent="-512064">
              <a:lnSpc>
                <a:spcPct val="100000"/>
              </a:lnSpc>
              <a:spcAft>
                <a:spcPts val="600"/>
              </a:spcAft>
              <a:defRPr/>
            </a:lvl4pPr>
            <a:lvl5pPr indent="-512064"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A8C5D-D891-771A-0F0A-AE2662FB7837}"/>
              </a:ext>
            </a:extLst>
          </p:cNvPr>
          <p:cNvCxnSpPr>
            <a:cxnSpLocks/>
          </p:cNvCxnSpPr>
          <p:nvPr userDrawn="1"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39C5064-4BB9-EB0C-8DC5-773623E5EF51}"/>
              </a:ext>
            </a:extLst>
          </p:cNvPr>
          <p:cNvSpPr/>
          <p:nvPr userDrawn="1"/>
        </p:nvSpPr>
        <p:spPr>
          <a:xfrm>
            <a:off x="0" y="6595110"/>
            <a:ext cx="9144000" cy="262889"/>
          </a:xfrm>
          <a:prstGeom prst="rect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mic Sans MS" panose="030F0902030302020204" pitchFamily="66" charset="0"/>
              </a:rPr>
              <a:t>CSCE 2110 – Foundations of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97273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7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3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3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7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2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D0F8C723-035A-4CB3-9C59-1A88DFA1EAF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FF07A74-BFA3-49F9-A82A-B452F8E0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24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67AF-63DF-E2CB-F423-825D0DCE534E}"/>
              </a:ext>
            </a:extLst>
          </p:cNvPr>
          <p:cNvSpPr/>
          <p:nvPr userDrawn="1"/>
        </p:nvSpPr>
        <p:spPr>
          <a:xfrm>
            <a:off x="0" y="6595110"/>
            <a:ext cx="9144000" cy="262889"/>
          </a:xfrm>
          <a:prstGeom prst="rect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omic Sans MS" panose="030F0902030302020204" pitchFamily="66" charset="0"/>
              </a:rPr>
              <a:t>CSCE 2110 – Foundations of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66363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007B3B"/>
          </a:solidFill>
          <a:latin typeface="Comic Sans MS" panose="030F0902030302020204" pitchFamily="66" charset="0"/>
          <a:ea typeface="+mj-ea"/>
          <a:cs typeface="+mj-cs"/>
        </a:defRPr>
      </a:lvl1pPr>
    </p:titleStyle>
    <p:bodyStyle>
      <a:lvl1pPr marL="512064" indent="-512064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1pPr>
      <a:lvl2pPr marL="960120" indent="-512064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Courier New" panose="02070309020205020404" pitchFamily="49" charset="0"/>
        <a:buChar char="o"/>
        <a:defRPr sz="24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2pPr>
      <a:lvl3pPr marL="1417320" indent="-512064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itchFamily="2" charset="2"/>
        <a:buChar char="Ø"/>
        <a:defRPr sz="20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3pPr>
      <a:lvl4pPr marL="1088136" indent="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4pPr>
      <a:lvl5pPr marL="2057400" indent="-512064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omic Sans MS" panose="030F09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307178" y="1073782"/>
            <a:ext cx="8529640" cy="154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B3B"/>
                </a:solidFill>
                <a:latin typeface="Comic Sans MS" panose="030F0902030302020204" pitchFamily="66" charset="0"/>
              </a:rPr>
              <a:t>CSCE 2110</a:t>
            </a:r>
          </a:p>
          <a:p>
            <a:pPr algn="ctr"/>
            <a:r>
              <a:rPr lang="en-US" sz="4400" dirty="0">
                <a:solidFill>
                  <a:srgbClr val="007B3B"/>
                </a:solidFill>
                <a:latin typeface="Comic Sans MS" panose="030F0902030302020204" pitchFamily="66" charset="0"/>
              </a:rPr>
              <a:t>Foundations of Data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411478" y="2648826"/>
            <a:ext cx="82296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DB69BA-A1E7-4F07-9D08-D763F6B04D39}"/>
              </a:ext>
            </a:extLst>
          </p:cNvPr>
          <p:cNvSpPr/>
          <p:nvPr/>
        </p:nvSpPr>
        <p:spPr>
          <a:xfrm>
            <a:off x="173922" y="2880655"/>
            <a:ext cx="8796152" cy="1096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300">
                <a:solidFill>
                  <a:schemeClr val="tx1"/>
                </a:solidFill>
                <a:latin typeface="Comic Sans MS" panose="030F0902030302020204" pitchFamily="66" charset="0"/>
              </a:rPr>
              <a:t>Abstract </a:t>
            </a:r>
            <a:r>
              <a:rPr lang="en-US" sz="3300" dirty="0">
                <a:solidFill>
                  <a:schemeClr val="tx1"/>
                </a:solidFill>
                <a:latin typeface="Comic Sans MS" panose="030F0902030302020204" pitchFamily="66" charset="0"/>
              </a:rPr>
              <a:t>Data Type, List, Stack, and Queue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CEBE78-77FD-B2B5-CD92-55083FFC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81"/>
          <a:stretch>
            <a:fillRect/>
          </a:stretch>
        </p:blipFill>
        <p:spPr>
          <a:xfrm>
            <a:off x="39758" y="33326"/>
            <a:ext cx="1736034" cy="7665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17CAC6-7204-609B-0CF1-012AC8AE5635}"/>
              </a:ext>
            </a:extLst>
          </p:cNvPr>
          <p:cNvSpPr/>
          <p:nvPr/>
        </p:nvSpPr>
        <p:spPr>
          <a:xfrm>
            <a:off x="728204" y="513806"/>
            <a:ext cx="5355203" cy="419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7B3B"/>
                </a:solidFill>
                <a:latin typeface="Comic Sans MS" panose="030F0902030302020204" pitchFamily="66" charset="0"/>
              </a:rPr>
              <a:t>University of North Texas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C53995-9F56-8F71-E4A2-8BB6EC6DEBCE}"/>
              </a:ext>
            </a:extLst>
          </p:cNvPr>
          <p:cNvSpPr/>
          <p:nvPr/>
        </p:nvSpPr>
        <p:spPr>
          <a:xfrm>
            <a:off x="152399" y="909926"/>
            <a:ext cx="8800011" cy="121771"/>
          </a:xfrm>
          <a:prstGeom prst="rect">
            <a:avLst/>
          </a:prstGeom>
          <a:solidFill>
            <a:srgbClr val="F3F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9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Dynamic Arrays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Unfortunately, we cannot adjust the size of simple arrays in the middle of a program’s execution.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Compensating by allocating extremely large arrays can waste a lot of  space.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With dynamic arrays we start with an array of size 1 and double its  size from 𝑚 to 2𝑚 each time we run out of space.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     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How many times will we double for 𝑛 elements?</a:t>
            </a:r>
          </a:p>
          <a:p>
            <a:pPr marL="0" indent="0" defTabSz="914400">
              <a:buNone/>
              <a:defRPr/>
            </a:pPr>
            <a:r>
              <a:rPr 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		</a:t>
            </a:r>
            <a:endParaRPr lang="en-US" sz="22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25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Dynamic Arrays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Unfortunately, we cannot adjust the size of simple arrays in the middle of a program’s execution.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Compensating by allocating extremely large arrays can waste a lot of  space.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With dynamic arrays we start with an array of size 1 and double its  size from 𝑚 to 2𝑚 each time we run out of space.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     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How many times will we double for 𝑛 elements? </a:t>
            </a:r>
          </a:p>
          <a:p>
            <a:pPr marL="0" indent="0" defTabSz="914400">
              <a:buNone/>
              <a:defRPr/>
            </a:pPr>
            <a:r>
              <a:rPr 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		</a:t>
            </a:r>
            <a:endParaRPr lang="en-US" sz="22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00DE0-A7C8-4F74-BAAC-C9814FFA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35" y="5400011"/>
            <a:ext cx="1079119" cy="487102"/>
          </a:xfrm>
          <a:prstGeom prst="rect">
            <a:avLst/>
          </a:prstGeom>
          <a:solidFill>
            <a:srgbClr val="0000FF"/>
          </a:solidFill>
          <a:ln w="19050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166355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How Much Total Work?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14438"/>
            <a:ext cx="8686798" cy="92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apparent waste in this procedure involves the recopying of the old contents on each expansion.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F9F1410-7F6F-4641-B303-3676B5EBA466}"/>
              </a:ext>
            </a:extLst>
          </p:cNvPr>
          <p:cNvGraphicFramePr>
            <a:graphicFrameLocks noGrp="1"/>
          </p:cNvGraphicFramePr>
          <p:nvPr/>
        </p:nvGraphicFramePr>
        <p:xfrm>
          <a:off x="888516" y="2137144"/>
          <a:ext cx="6543641" cy="471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6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4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77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1149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Item</a:t>
                      </a:r>
                      <a:r>
                        <a:rPr sz="1800" b="0" i="0" spc="10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alibri"/>
                        </a:rPr>
                        <a:t>No.:</a:t>
                      </a:r>
                      <a:r>
                        <a:rPr lang="en-US" sz="1800" b="0" i="0" spc="-5" dirty="0">
                          <a:latin typeface="Comic Sans MS" panose="030F0902030302020204" pitchFamily="66" charset="0"/>
                          <a:cs typeface="Calibri"/>
                        </a:rPr>
                        <a:t>            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10</a:t>
                      </a:r>
                      <a:r>
                        <a:rPr sz="1800" b="0" i="0" spc="-7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23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How Much Total Work?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14438"/>
            <a:ext cx="8686798" cy="92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apparent waste in this procedure involves the recopying of the old contents on each expansion.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F9F1410-7F6F-4641-B303-3676B5EB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63547"/>
              </p:ext>
            </p:extLst>
          </p:nvPr>
        </p:nvGraphicFramePr>
        <p:xfrm>
          <a:off x="888516" y="2137144"/>
          <a:ext cx="6543641" cy="1454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6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04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8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77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1149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Item</a:t>
                      </a:r>
                      <a:r>
                        <a:rPr sz="1800" b="0" i="0" spc="10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alibri"/>
                        </a:rPr>
                        <a:t>No.:</a:t>
                      </a:r>
                      <a:r>
                        <a:rPr lang="en-US" sz="1800" b="0" i="0" spc="-5" dirty="0">
                          <a:latin typeface="Comic Sans MS" panose="030F0902030302020204" pitchFamily="66" charset="0"/>
                          <a:cs typeface="Calibri"/>
                        </a:rPr>
                        <a:t>            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10</a:t>
                      </a:r>
                      <a:r>
                        <a:rPr sz="1800" b="0" i="0" spc="-7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18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5" dirty="0">
                          <a:latin typeface="Comic Sans MS" panose="030F0902030302020204" pitchFamily="66" charset="0"/>
                          <a:cs typeface="Calibri"/>
                        </a:rPr>
                        <a:t>Array</a:t>
                      </a:r>
                      <a:r>
                        <a:rPr sz="1800" b="0" i="0" spc="5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size:</a:t>
                      </a:r>
                      <a:r>
                        <a:rPr lang="en-US"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 </a:t>
                      </a: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	</a:t>
                      </a:r>
                      <a:r>
                        <a:rPr lang="en-US"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16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16</a:t>
                      </a:r>
                      <a:r>
                        <a:rPr sz="1800" b="0" i="0" spc="-7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49">
                <a:tc>
                  <a:txBody>
                    <a:bodyPr/>
                    <a:lstStyle/>
                    <a:p>
                      <a:pPr marR="10160" algn="ctr">
                        <a:lnSpc>
                          <a:spcPct val="200000"/>
                        </a:lnSpc>
                        <a:tabLst>
                          <a:tab pos="913765" algn="l"/>
                        </a:tabLst>
                      </a:pPr>
                      <a:r>
                        <a:rPr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Cost:	</a:t>
                      </a:r>
                      <a:r>
                        <a:rPr lang="en-US" sz="1800" b="0" i="0" spc="-10" dirty="0">
                          <a:latin typeface="Comic Sans MS" panose="030F0902030302020204" pitchFamily="66" charset="0"/>
                          <a:cs typeface="Calibri"/>
                        </a:rPr>
                        <a:t>                 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200000"/>
                        </a:lnSpc>
                      </a:pPr>
                      <a:r>
                        <a:rPr sz="1800" b="0" i="0" dirty="0">
                          <a:latin typeface="Comic Sans MS" panose="030F0902030302020204" pitchFamily="66" charset="0"/>
                          <a:cs typeface="Courier New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200000"/>
                        </a:lnSpc>
                      </a:pP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1</a:t>
                      </a:r>
                      <a:r>
                        <a:rPr sz="1800" b="0" i="0" spc="-60" dirty="0">
                          <a:latin typeface="Comic Sans MS" panose="030F0902030302020204" pitchFamily="66" charset="0"/>
                          <a:cs typeface="Courier New"/>
                        </a:rPr>
                        <a:t> </a:t>
                      </a:r>
                      <a:r>
                        <a:rPr sz="1800" b="0" i="0" spc="-5" dirty="0">
                          <a:latin typeface="Comic Sans MS" panose="030F0902030302020204" pitchFamily="66" charset="0"/>
                          <a:cs typeface="Courier New"/>
                        </a:rPr>
                        <a:t>…</a:t>
                      </a:r>
                      <a:endParaRPr sz="1800" b="0" i="0" dirty="0">
                        <a:latin typeface="Comic Sans MS" panose="030F0902030302020204" pitchFamily="66" charset="0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9">
            <a:extLst>
              <a:ext uri="{FF2B5EF4-FFF2-40B4-BE49-F238E27FC236}">
                <a16:creationId xmlns:a16="http://schemas.microsoft.com/office/drawing/2014/main" id="{FEC01B2B-3D7E-4BAA-9426-64B5210AD592}"/>
              </a:ext>
            </a:extLst>
          </p:cNvPr>
          <p:cNvSpPr txBox="1"/>
          <p:nvPr/>
        </p:nvSpPr>
        <p:spPr>
          <a:xfrm>
            <a:off x="1805417" y="4015687"/>
            <a:ext cx="6295845" cy="1348446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533525">
              <a:lnSpc>
                <a:spcPct val="100000"/>
              </a:lnSpc>
              <a:spcBef>
                <a:spcPts val="315"/>
              </a:spcBef>
            </a:pPr>
            <a:r>
              <a:rPr sz="2000" spc="-5" dirty="0">
                <a:latin typeface="Comic Sans MS" panose="030F0902030302020204" pitchFamily="66" charset="0"/>
                <a:cs typeface="Cambria Math"/>
              </a:rPr>
              <a:t>1 +</a:t>
            </a:r>
            <a:r>
              <a:rPr sz="2000" spc="-1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⋯</a:t>
            </a:r>
            <a:r>
              <a:rPr sz="2000" spc="-6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 </a:t>
            </a:r>
            <a:r>
              <a:rPr sz="2000" spc="-3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 </a:t>
            </a:r>
            <a:r>
              <a:rPr sz="2000" spc="-3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lang="en-US" sz="2000" spc="-30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2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-1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4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spc="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⋯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)</a:t>
            </a:r>
            <a:endParaRPr sz="2000" dirty="0">
              <a:latin typeface="Comic Sans MS" panose="030F0902030302020204" pitchFamily="66" charset="0"/>
              <a:cs typeface="Cambria Math"/>
            </a:endParaRPr>
          </a:p>
          <a:p>
            <a:pPr marL="1879600">
              <a:lnSpc>
                <a:spcPct val="100000"/>
              </a:lnSpc>
              <a:spcBef>
                <a:spcPts val="215"/>
              </a:spcBef>
              <a:tabLst>
                <a:tab pos="2851785" algn="l"/>
              </a:tabLst>
            </a:pPr>
            <a:r>
              <a:rPr sz="2000" spc="-5" dirty="0">
                <a:latin typeface="Comic Sans MS" panose="030F0902030302020204" pitchFamily="66" charset="0"/>
                <a:cs typeface="Cambria Math"/>
              </a:rPr>
              <a:t>𝑛</a:t>
            </a:r>
            <a:r>
              <a:rPr sz="2000" spc="2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libri"/>
              </a:rPr>
              <a:t>items	</a:t>
            </a:r>
            <a:r>
              <a:rPr lang="en-US" sz="2000" spc="-5" dirty="0">
                <a:latin typeface="Comic Sans MS" panose="030F0902030302020204" pitchFamily="66" charset="0"/>
                <a:cs typeface="Calibri"/>
              </a:rPr>
              <a:t>       </a:t>
            </a:r>
            <a:r>
              <a:rPr sz="2000" spc="10" dirty="0">
                <a:latin typeface="Comic Sans MS" panose="030F0902030302020204" pitchFamily="66" charset="0"/>
                <a:cs typeface="Cambria Math"/>
              </a:rPr>
              <a:t>lg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(𝑛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 −</a:t>
            </a:r>
            <a:r>
              <a:rPr sz="2000" spc="-1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1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)+1 items</a:t>
            </a:r>
          </a:p>
          <a:p>
            <a:pPr marL="1879600">
              <a:lnSpc>
                <a:spcPct val="100000"/>
              </a:lnSpc>
              <a:spcBef>
                <a:spcPts val="215"/>
              </a:spcBef>
              <a:tabLst>
                <a:tab pos="2851785" algn="l"/>
              </a:tabLst>
            </a:pPr>
            <a:endParaRPr sz="2000" dirty="0">
              <a:latin typeface="Comic Sans MS" panose="030F0902030302020204" pitchFamily="66" charset="0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80"/>
              </a:spcBef>
            </a:pPr>
            <a:r>
              <a:rPr sz="2000" spc="-10" dirty="0">
                <a:latin typeface="Comic Sans MS" panose="030F0902030302020204" pitchFamily="66" charset="0"/>
                <a:cs typeface="Calibri"/>
              </a:rPr>
              <a:t>Cost</a:t>
            </a:r>
            <a:r>
              <a:rPr sz="2000" dirty="0">
                <a:latin typeface="Comic Sans MS" panose="030F09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≤</a:t>
            </a:r>
            <a:r>
              <a:rPr sz="2000" spc="6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𝑛</a:t>
            </a:r>
            <a:r>
              <a:rPr sz="2000" spc="2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+</a:t>
            </a:r>
            <a:r>
              <a:rPr sz="200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2𝑛</a:t>
            </a:r>
            <a:r>
              <a:rPr sz="2000" spc="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=</a:t>
            </a:r>
            <a:r>
              <a:rPr sz="2000" spc="7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3𝑛</a:t>
            </a:r>
            <a:r>
              <a:rPr sz="2000" spc="95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=</a:t>
            </a:r>
            <a:r>
              <a:rPr sz="2000" spc="6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000" spc="-5" dirty="0">
                <a:latin typeface="Comic Sans MS" panose="030F0902030302020204" pitchFamily="66" charset="0"/>
                <a:cs typeface="Cambria Math"/>
              </a:rPr>
              <a:t>𝑛</a:t>
            </a:r>
            <a:r>
              <a:rPr lang="en-US" sz="2000" spc="-5" dirty="0">
                <a:latin typeface="Comic Sans MS" panose="030F0902030302020204" pitchFamily="66" charset="0"/>
                <a:cs typeface="Cambria Math"/>
              </a:rPr>
              <a:t>)</a:t>
            </a:r>
            <a:endParaRPr sz="2000" dirty="0">
              <a:latin typeface="Comic Sans MS" panose="030F0902030302020204" pitchFamily="66" charset="0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49168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List ADT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4DA9893-1885-46ED-9F8F-0C227A90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47137"/>
            <a:ext cx="8686798" cy="5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 list contains elements of same type arranged in sequential order  operations performed on the list: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get()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Return an element from the list at any given position.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insert()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Insert an element at any position of the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remove()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Remove the first occurrence of any element from a non-empty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removeAt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Remove the element at a specified location from a non-empty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replace()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– Replace an element at any position by another element.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size()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– Return the number of elements in the list.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isEmpty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– Return true if the list is empty, otherwise return false.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isFull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– Return true if the list is full, otherwise return false.</a:t>
            </a:r>
          </a:p>
        </p:txBody>
      </p:sp>
    </p:spTree>
    <p:extLst>
      <p:ext uri="{BB962C8B-B14F-4D97-AF65-F5344CB8AC3E}">
        <p14:creationId xmlns:p14="http://schemas.microsoft.com/office/powerpoint/2010/main" val="298039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Pointers and Linked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4DA9893-1885-46ED-9F8F-0C227A90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86540"/>
            <a:ext cx="8686798" cy="389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Pointers represent the address of a location in memory. A cell-phone  number can be thought of as a pointer to its owner as they move  about the planet.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 C/C++, *p denotes the item pointed to by p, and &amp;x denotes the address (i.e., pointer) of a particular variable x.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 special NULL pointer value is used to denote structure terminating  or unassigned pointers.</a:t>
            </a:r>
          </a:p>
        </p:txBody>
      </p:sp>
    </p:spTree>
    <p:extLst>
      <p:ext uri="{BB962C8B-B14F-4D97-AF65-F5344CB8AC3E}">
        <p14:creationId xmlns:p14="http://schemas.microsoft.com/office/powerpoint/2010/main" val="609298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Linked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BD721A-8FE9-4C4D-82C2-D3514032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74955"/>
            <a:ext cx="8686799" cy="1472701"/>
          </a:xfrm>
          <a:prstGeom prst="rect">
            <a:avLst/>
          </a:prstGeom>
        </p:spPr>
      </p:pic>
      <p:pic>
        <p:nvPicPr>
          <p:cNvPr id="9" name="object 4">
            <a:extLst>
              <a:ext uri="{FF2B5EF4-FFF2-40B4-BE49-F238E27FC236}">
                <a16:creationId xmlns:a16="http://schemas.microsoft.com/office/drawing/2014/main" id="{0DC464EB-17B8-496D-A3B2-498485D64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293" y="2842468"/>
            <a:ext cx="7729413" cy="16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3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Searching a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AD633B40-704B-4CD3-A22D-736D74DE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03975"/>
            <a:ext cx="8686798" cy="936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Searching in a linked list can be done iteratively or recursively.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1D0C5-3651-4A76-AC4B-CFB185E2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90" y="2029521"/>
            <a:ext cx="7722219" cy="37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23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Insertion into a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AD633B40-704B-4CD3-A22D-736D74DE3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5426"/>
            <a:ext cx="8686798" cy="110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Since we have no need to maintain the list in any particular order, we might as well insert each new item at the head.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DEEC9-6C71-4656-8333-76024FE6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9" y="2330836"/>
            <a:ext cx="7944381" cy="3122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772BE5-EA5E-4768-AD5F-1AF604B2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9" y="5601685"/>
            <a:ext cx="6953693" cy="3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6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Deleting from a List: Find Predecessor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D98A679-C634-46F2-B2BC-502F4390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0" y="1201901"/>
            <a:ext cx="7797140" cy="40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7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Contents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1214438"/>
            <a:ext cx="8229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marR="0" lvl="0" indent="-5334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Abstract data type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Array</a:t>
            </a:r>
          </a:p>
          <a:p>
            <a:pPr marL="533400" marR="0" lvl="0" indent="-5334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List, Stack, and Queue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ADT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Implementations</a:t>
            </a:r>
            <a:endParaRPr kumimoji="0" lang="fr-FR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Algorithm</a:t>
            </a: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 </a:t>
            </a: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analysis</a:t>
            </a: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 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Applications</a:t>
            </a: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fr-F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Postfix</a:t>
            </a:r>
            <a:r>
              <a:rPr kumimoji="0" lang="fr-FR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 conversion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5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Deleting from a List: Remove Item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759237-2F46-4AC7-AA99-D2B6B7DB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173827"/>
            <a:ext cx="8686799" cy="44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3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Advantages of Linked Lists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95B9674-EFDC-4B3E-9595-78A6DAF3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104147"/>
            <a:ext cx="8128000" cy="46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74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Singly or Doubly Linked Lists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3367914-828B-47CB-A3E4-3D4A2C068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294"/>
          <a:stretch/>
        </p:blipFill>
        <p:spPr>
          <a:xfrm>
            <a:off x="228600" y="1132650"/>
            <a:ext cx="8710354" cy="932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3A8FB-20DF-4694-A186-F19E22D1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465703"/>
            <a:ext cx="7497664" cy="2313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ED17BE-CA61-4068-ABB9-B8C5E81969DB}"/>
              </a:ext>
            </a:extLst>
          </p:cNvPr>
          <p:cNvSpPr/>
          <p:nvPr/>
        </p:nvSpPr>
        <p:spPr>
          <a:xfrm>
            <a:off x="228600" y="2441823"/>
            <a:ext cx="8915400" cy="112687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A8F6B-4B4A-41F2-8589-C34FAD4B85EC}"/>
              </a:ext>
            </a:extLst>
          </p:cNvPr>
          <p:cNvSpPr/>
          <p:nvPr/>
        </p:nvSpPr>
        <p:spPr>
          <a:xfrm>
            <a:off x="228600" y="3701837"/>
            <a:ext cx="8915400" cy="1126877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1913024-ED4D-4C34-8BD2-11A638702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064" y="2991030"/>
            <a:ext cx="1035026" cy="48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Singly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4E421F3-1A51-4DD1-BC31-8725A704A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164" y="4289963"/>
            <a:ext cx="1123926" cy="48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lang="en-US" altLang="en-US" sz="2400" dirty="0">
                <a:solidFill>
                  <a:srgbClr val="FF00FF"/>
                </a:solidFill>
                <a:latin typeface="Comic Sans MS" panose="030F0902030302020204" pitchFamily="66" charset="0"/>
              </a:rPr>
              <a:t>Doubly</a:t>
            </a: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105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What Is a Stack?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37430"/>
            <a:ext cx="8686798" cy="237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Stores a set of elements in a particular order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 principle: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LAST IN FIRST OUT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=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</a:rPr>
              <a:t>LIFO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It means: the last element inserted is the first one to be removed</a:t>
            </a: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88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What Is a Stack?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E1B7F-0365-4891-A1EF-058DC67A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621" y="3429000"/>
            <a:ext cx="1525365" cy="1443316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7C3DB99-3103-4319-A691-72C897416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064" y="4047893"/>
            <a:ext cx="3257195" cy="99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omic Sans MS" panose="030F0902030302020204" pitchFamily="66" charset="0"/>
              </a:rPr>
              <a:t>Which is the first element to pick up?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D356B2C-E02E-712B-F8F3-0681B6CB4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37430"/>
            <a:ext cx="8686798" cy="237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Stores a set of elements in a particular order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 principle: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LAST IN FIRST OUT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=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</a:rPr>
              <a:t>LIFO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It means: the last element inserted is the first one to be removed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Example</a:t>
            </a: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0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What Is a Stack?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26278"/>
            <a:ext cx="8686798" cy="5542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Stores a set of elements in a particular order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 principle: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LAST IN FIRST OUT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=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</a:rPr>
              <a:t>LIFO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It means: the last element inserted is the first one to be removed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Example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Applications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“Undo” operation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>
                <a:latin typeface="Comic Sans MS" panose="030F0902030302020204" pitchFamily="66" charset="0"/>
              </a:rPr>
              <a:t>Call function in program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3CA2A-7571-4FDE-BA39-3636B554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621" y="3429000"/>
            <a:ext cx="1525365" cy="14433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803FAB-16EE-3E8F-9F22-7C3C20613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064" y="4047893"/>
            <a:ext cx="3257195" cy="99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omic Sans MS" panose="030F0902030302020204" pitchFamily="66" charset="0"/>
              </a:rPr>
              <a:t>Which is the first element to pick up?</a:t>
            </a:r>
          </a:p>
        </p:txBody>
      </p:sp>
    </p:spTree>
    <p:extLst>
      <p:ext uri="{BB962C8B-B14F-4D97-AF65-F5344CB8AC3E}">
        <p14:creationId xmlns:p14="http://schemas.microsoft.com/office/powerpoint/2010/main" val="3371551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Stack ADT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FD2EC7A9-F273-44A8-B012-A9BB05A6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86539"/>
            <a:ext cx="8686798" cy="497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 finite ordered list with zero or more elements </a:t>
            </a:r>
          </a:p>
          <a:p>
            <a:pPr defTabSz="914400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Methods</a:t>
            </a: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push()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Insert an element at one end of the stack called top.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pop()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 – Remove and return the element at the top of the stack, if it is not empty.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peek()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the element at the top of the stack without removing it, if the stack is not  empty.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size()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the number of elements in the stack.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isEmpty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true if the stack is empty, otherwise return false.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isFull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– Return true if the stack is full, otherwise return false.</a:t>
            </a:r>
          </a:p>
        </p:txBody>
      </p:sp>
    </p:spTree>
    <p:extLst>
      <p:ext uri="{BB962C8B-B14F-4D97-AF65-F5344CB8AC3E}">
        <p14:creationId xmlns:p14="http://schemas.microsoft.com/office/powerpoint/2010/main" val="3908277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Implementing a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FD2EC7A9-F273-44A8-B012-A9BB05A6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86539"/>
            <a:ext cx="8686798" cy="497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At least two different ways to implement a 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linked list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Which method to use depends on the application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what advantages and disadvantages does each implementation have?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0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Implementing a Stack: Array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FD2EC7A9-F273-44A8-B012-A9BB05A62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58647"/>
            <a:ext cx="8686799" cy="5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Advantages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best performance</a:t>
            </a: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Disadvantage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fixed size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implementation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initially empty 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field to record where the next data gets placed into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if array is full, push() returns false, otherwise adds it into the correct spot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if array is empty, pop() returns null, otherwise removes the next item in the stack</a:t>
            </a:r>
          </a:p>
          <a:p>
            <a:pPr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90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E57121-96AE-40E5-A1CF-D1D73607ABC5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7000E2-F706-432E-A43A-D138B783C93A}"/>
              </a:ext>
            </a:extLst>
          </p:cNvPr>
          <p:cNvCxnSpPr>
            <a:cxnSpLocks/>
          </p:cNvCxnSpPr>
          <p:nvPr/>
        </p:nvCxnSpPr>
        <p:spPr>
          <a:xfrm flipH="1">
            <a:off x="4659568" y="5273200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15730B-C388-4E28-A4E9-DFBEB6C7ACF1}"/>
              </a:ext>
            </a:extLst>
          </p:cNvPr>
          <p:cNvSpPr txBox="1"/>
          <p:nvPr/>
        </p:nvSpPr>
        <p:spPr>
          <a:xfrm>
            <a:off x="4903607" y="5051837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8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Elementary Data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“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mic Sans MS" panose="030F0902030302020204" pitchFamily="66" charset="0"/>
              </a:rPr>
              <a:t>Mankind’s progress is measured by the number of things we can do without  thinking.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”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Elementary data structures such as stacks, queues, lists, and heaps are the “off-the-shelf” components we build our algorithm from.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A data organization, management, and storage format that enables efficient access and modification.</a:t>
            </a: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marR="0" lv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</a:rPr>
              <a:t>There are two aspects to any data structure:</a:t>
            </a:r>
          </a:p>
          <a:p>
            <a:pPr defTabSz="914400"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abstract operations which it supports (abstract data type, ADT).</a:t>
            </a:r>
          </a:p>
          <a:p>
            <a:pPr defTabSz="914400"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The implementation of these operations.</a:t>
            </a:r>
          </a:p>
        </p:txBody>
      </p:sp>
    </p:spTree>
    <p:extLst>
      <p:ext uri="{BB962C8B-B14F-4D97-AF65-F5344CB8AC3E}">
        <p14:creationId xmlns:p14="http://schemas.microsoft.com/office/powerpoint/2010/main" val="3685793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4727987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4949350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9C8E9E-B651-BB0B-DE00-6E1F1D03FE20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762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42231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44445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2087E3-D2F8-9617-1EE3-20DEA17750A2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23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3661187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3882550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DD81F9-23D8-786B-8E9D-46D2BA945C49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37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337D6-3090-412F-A5BA-2996114DBA10}"/>
              </a:ext>
            </a:extLst>
          </p:cNvPr>
          <p:cNvSpPr txBox="1"/>
          <p:nvPr/>
        </p:nvSpPr>
        <p:spPr>
          <a:xfrm>
            <a:off x="4271811" y="3103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31563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33777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3E6F13-B333-8713-8FA9-24B49613CA1C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1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337D6-3090-412F-A5BA-2996114DBA10}"/>
              </a:ext>
            </a:extLst>
          </p:cNvPr>
          <p:cNvSpPr txBox="1"/>
          <p:nvPr/>
        </p:nvSpPr>
        <p:spPr>
          <a:xfrm>
            <a:off x="4271811" y="3103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4BC2B4-1133-4994-B486-4FFC7D957789}"/>
              </a:ext>
            </a:extLst>
          </p:cNvPr>
          <p:cNvSpPr txBox="1"/>
          <p:nvPr/>
        </p:nvSpPr>
        <p:spPr>
          <a:xfrm>
            <a:off x="4271811" y="257687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25848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28062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1B0752-CD9E-6586-B4EA-1F5F58D11AF2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451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2B7919-65C7-4CD0-B247-8D8320315128}"/>
              </a:ext>
            </a:extLst>
          </p:cNvPr>
          <p:cNvSpPr/>
          <p:nvPr/>
        </p:nvSpPr>
        <p:spPr>
          <a:xfrm>
            <a:off x="4276436" y="1646381"/>
            <a:ext cx="591127" cy="35652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2141A2-72A7-46D0-A022-BDE6FE7EE607}"/>
              </a:ext>
            </a:extLst>
          </p:cNvPr>
          <p:cNvSpPr txBox="1"/>
          <p:nvPr/>
        </p:nvSpPr>
        <p:spPr>
          <a:xfrm>
            <a:off x="4271812" y="468839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5C762-C315-433B-AE7F-51E726930305}"/>
              </a:ext>
            </a:extLst>
          </p:cNvPr>
          <p:cNvSpPr txBox="1"/>
          <p:nvPr/>
        </p:nvSpPr>
        <p:spPr>
          <a:xfrm>
            <a:off x="4271812" y="4160528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69B917-CFA8-456E-80E6-53A53A6C7D77}"/>
              </a:ext>
            </a:extLst>
          </p:cNvPr>
          <p:cNvSpPr txBox="1"/>
          <p:nvPr/>
        </p:nvSpPr>
        <p:spPr>
          <a:xfrm>
            <a:off x="4281059" y="3634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337D6-3090-412F-A5BA-2996114DBA10}"/>
              </a:ext>
            </a:extLst>
          </p:cNvPr>
          <p:cNvSpPr txBox="1"/>
          <p:nvPr/>
        </p:nvSpPr>
        <p:spPr>
          <a:xfrm>
            <a:off x="4271811" y="3103983"/>
            <a:ext cx="595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b="1" i="0" dirty="0">
                <a:solidFill>
                  <a:srgbClr val="FF0000"/>
                </a:solidFill>
                <a:effectLst/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3F477-826B-4A77-8028-47E5589641CD}"/>
              </a:ext>
            </a:extLst>
          </p:cNvPr>
          <p:cNvSpPr txBox="1"/>
          <p:nvPr/>
        </p:nvSpPr>
        <p:spPr>
          <a:xfrm>
            <a:off x="4903607" y="3156362"/>
            <a:ext cx="609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mic Sans MS" panose="030F0902030302020204" pitchFamily="66" charset="0"/>
              </a:rPr>
              <a:t>top</a:t>
            </a:r>
            <a:endParaRPr lang="en-US" sz="1400" dirty="0">
              <a:solidFill>
                <a:srgbClr val="0000FF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789825F-99DC-4996-A1F0-DCAF18C3EBD9}"/>
              </a:ext>
            </a:extLst>
          </p:cNvPr>
          <p:cNvCxnSpPr>
            <a:cxnSpLocks/>
          </p:cNvCxnSpPr>
          <p:nvPr/>
        </p:nvCxnSpPr>
        <p:spPr>
          <a:xfrm flipH="1">
            <a:off x="4659568" y="3377725"/>
            <a:ext cx="365760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1B34CB-5191-E98D-43DC-4C0050B111A8}"/>
              </a:ext>
            </a:extLst>
          </p:cNvPr>
          <p:cNvSpPr txBox="1"/>
          <p:nvPr/>
        </p:nvSpPr>
        <p:spPr>
          <a:xfrm>
            <a:off x="4091706" y="5267373"/>
            <a:ext cx="1104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>
                <a:solidFill>
                  <a:srgbClr val="7030A0"/>
                </a:solidFill>
                <a:effectLst/>
                <a:latin typeface="Comic Sans MS" panose="030F0902030302020204" pitchFamily="66" charset="0"/>
              </a:rPr>
              <a:t>stack</a:t>
            </a:r>
            <a:endParaRPr lang="en-US" dirty="0">
              <a:solidFill>
                <a:srgbClr val="7030A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78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DC1EE-0DE1-D532-0AD1-FB9DFE5C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A96147-CFA5-00A1-CF31-09D509E23ACC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Last In First 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5E1D87-0DAD-3E45-1620-43546EDC19AB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4850C79-F438-D8C0-B501-855B2344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523" y="1109337"/>
            <a:ext cx="5268953" cy="5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95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Array-based Stack Implementation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">
            <a:extLst>
              <a:ext uri="{FF2B5EF4-FFF2-40B4-BE49-F238E27FC236}">
                <a16:creationId xmlns:a16="http://schemas.microsoft.com/office/drawing/2014/main" id="{670E6554-0296-4E7D-BCF3-F0AF6EC0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48217"/>
            <a:ext cx="8686799" cy="541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Allocate an array of some size (pre-defined)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Maximum 𝑁 elements in stack</a:t>
            </a:r>
          </a:p>
          <a:p>
            <a:pPr defTabSz="914400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Associated with each stack is </a:t>
            </a:r>
            <a:r>
              <a:rPr lang="en-US" alt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Bottom stack element stored at element 0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for an empty stack, set top to -1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last index in the array is the top</a:t>
            </a:r>
            <a:endParaRPr lang="en-US" alt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Increment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when one element is pushed, decrement it after pop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Push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(1) Increment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by 1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(2) Set 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[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]=x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latin typeface="Comic Sans MS" panose="030F0902030302020204" pitchFamily="66" charset="0"/>
              </a:rPr>
              <a:t>Pop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(1) Set return value to 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Stack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[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kumimoji="0" lang="en-US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]</a:t>
            </a:r>
          </a:p>
          <a:p>
            <a:pPr lvl="2" defTabSz="914400">
              <a:buFont typeface="Wingdings" pitchFamily="2" charset="2"/>
              <a:buChar char="Ø"/>
              <a:defRPr/>
            </a:pPr>
            <a:r>
              <a:rPr lang="en-US" altLang="en-US" sz="1800" dirty="0">
                <a:solidFill>
                  <a:schemeClr val="tx1"/>
                </a:solidFill>
                <a:latin typeface="Comic Sans MS" panose="030F0902030302020204" pitchFamily="66" charset="0"/>
              </a:rPr>
              <a:t>(2) Decrement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altLang="en-US" sz="1800" dirty="0">
                <a:solidFill>
                  <a:schemeClr val="tx1"/>
                </a:solidFill>
                <a:latin typeface="Comic Sans MS" panose="030F0902030302020204" pitchFamily="66" charset="0"/>
              </a:rPr>
              <a:t> by 1.</a:t>
            </a:r>
            <a:endParaRPr kumimoji="0" lang="en-US" alt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2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Stack Class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">
            <a:extLst>
              <a:ext uri="{FF2B5EF4-FFF2-40B4-BE49-F238E27FC236}">
                <a16:creationId xmlns:a16="http://schemas.microsoft.com/office/drawing/2014/main" id="{670E6554-0296-4E7D-BCF3-F0AF6EC0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70880"/>
            <a:ext cx="8686800" cy="5006881"/>
          </a:xfrm>
          <a:custGeom>
            <a:avLst/>
            <a:gdLst>
              <a:gd name="connsiteX0" fmla="*/ 0 w 8686800"/>
              <a:gd name="connsiteY0" fmla="*/ 0 h 5006881"/>
              <a:gd name="connsiteX1" fmla="*/ 492252 w 8686800"/>
              <a:gd name="connsiteY1" fmla="*/ 0 h 5006881"/>
              <a:gd name="connsiteX2" fmla="*/ 810768 w 8686800"/>
              <a:gd name="connsiteY2" fmla="*/ 0 h 5006881"/>
              <a:gd name="connsiteX3" fmla="*/ 1563624 w 8686800"/>
              <a:gd name="connsiteY3" fmla="*/ 0 h 5006881"/>
              <a:gd name="connsiteX4" fmla="*/ 2055876 w 8686800"/>
              <a:gd name="connsiteY4" fmla="*/ 0 h 5006881"/>
              <a:gd name="connsiteX5" fmla="*/ 2548128 w 8686800"/>
              <a:gd name="connsiteY5" fmla="*/ 0 h 5006881"/>
              <a:gd name="connsiteX6" fmla="*/ 3300984 w 8686800"/>
              <a:gd name="connsiteY6" fmla="*/ 0 h 5006881"/>
              <a:gd name="connsiteX7" fmla="*/ 3706368 w 8686800"/>
              <a:gd name="connsiteY7" fmla="*/ 0 h 5006881"/>
              <a:gd name="connsiteX8" fmla="*/ 4459224 w 8686800"/>
              <a:gd name="connsiteY8" fmla="*/ 0 h 5006881"/>
              <a:gd name="connsiteX9" fmla="*/ 5212080 w 8686800"/>
              <a:gd name="connsiteY9" fmla="*/ 0 h 5006881"/>
              <a:gd name="connsiteX10" fmla="*/ 5791200 w 8686800"/>
              <a:gd name="connsiteY10" fmla="*/ 0 h 5006881"/>
              <a:gd name="connsiteX11" fmla="*/ 6544056 w 8686800"/>
              <a:gd name="connsiteY11" fmla="*/ 0 h 5006881"/>
              <a:gd name="connsiteX12" fmla="*/ 7036308 w 8686800"/>
              <a:gd name="connsiteY12" fmla="*/ 0 h 5006881"/>
              <a:gd name="connsiteX13" fmla="*/ 7528560 w 8686800"/>
              <a:gd name="connsiteY13" fmla="*/ 0 h 5006881"/>
              <a:gd name="connsiteX14" fmla="*/ 8194548 w 8686800"/>
              <a:gd name="connsiteY14" fmla="*/ 0 h 5006881"/>
              <a:gd name="connsiteX15" fmla="*/ 8686800 w 8686800"/>
              <a:gd name="connsiteY15" fmla="*/ 0 h 5006881"/>
              <a:gd name="connsiteX16" fmla="*/ 8686800 w 8686800"/>
              <a:gd name="connsiteY16" fmla="*/ 656458 h 5006881"/>
              <a:gd name="connsiteX17" fmla="*/ 8686800 w 8686800"/>
              <a:gd name="connsiteY17" fmla="*/ 1262847 h 5006881"/>
              <a:gd name="connsiteX18" fmla="*/ 8686800 w 8686800"/>
              <a:gd name="connsiteY18" fmla="*/ 1869236 h 5006881"/>
              <a:gd name="connsiteX19" fmla="*/ 8686800 w 8686800"/>
              <a:gd name="connsiteY19" fmla="*/ 2475624 h 5006881"/>
              <a:gd name="connsiteX20" fmla="*/ 8686800 w 8686800"/>
              <a:gd name="connsiteY20" fmla="*/ 2881738 h 5006881"/>
              <a:gd name="connsiteX21" fmla="*/ 8686800 w 8686800"/>
              <a:gd name="connsiteY21" fmla="*/ 3337921 h 5006881"/>
              <a:gd name="connsiteX22" fmla="*/ 8686800 w 8686800"/>
              <a:gd name="connsiteY22" fmla="*/ 3944310 h 5006881"/>
              <a:gd name="connsiteX23" fmla="*/ 8686800 w 8686800"/>
              <a:gd name="connsiteY23" fmla="*/ 4450561 h 5006881"/>
              <a:gd name="connsiteX24" fmla="*/ 8686800 w 8686800"/>
              <a:gd name="connsiteY24" fmla="*/ 5006881 h 5006881"/>
              <a:gd name="connsiteX25" fmla="*/ 8020812 w 8686800"/>
              <a:gd name="connsiteY25" fmla="*/ 5006881 h 5006881"/>
              <a:gd name="connsiteX26" fmla="*/ 7702296 w 8686800"/>
              <a:gd name="connsiteY26" fmla="*/ 5006881 h 5006881"/>
              <a:gd name="connsiteX27" fmla="*/ 7123176 w 8686800"/>
              <a:gd name="connsiteY27" fmla="*/ 5006881 h 5006881"/>
              <a:gd name="connsiteX28" fmla="*/ 6717792 w 8686800"/>
              <a:gd name="connsiteY28" fmla="*/ 5006881 h 5006881"/>
              <a:gd name="connsiteX29" fmla="*/ 6051804 w 8686800"/>
              <a:gd name="connsiteY29" fmla="*/ 5006881 h 5006881"/>
              <a:gd name="connsiteX30" fmla="*/ 5646420 w 8686800"/>
              <a:gd name="connsiteY30" fmla="*/ 5006881 h 5006881"/>
              <a:gd name="connsiteX31" fmla="*/ 4980432 w 8686800"/>
              <a:gd name="connsiteY31" fmla="*/ 5006881 h 5006881"/>
              <a:gd name="connsiteX32" fmla="*/ 4661916 w 8686800"/>
              <a:gd name="connsiteY32" fmla="*/ 5006881 h 5006881"/>
              <a:gd name="connsiteX33" fmla="*/ 3995928 w 8686800"/>
              <a:gd name="connsiteY33" fmla="*/ 5006881 h 5006881"/>
              <a:gd name="connsiteX34" fmla="*/ 3590544 w 8686800"/>
              <a:gd name="connsiteY34" fmla="*/ 5006881 h 5006881"/>
              <a:gd name="connsiteX35" fmla="*/ 3272028 w 8686800"/>
              <a:gd name="connsiteY35" fmla="*/ 5006881 h 5006881"/>
              <a:gd name="connsiteX36" fmla="*/ 2866644 w 8686800"/>
              <a:gd name="connsiteY36" fmla="*/ 5006881 h 5006881"/>
              <a:gd name="connsiteX37" fmla="*/ 2200656 w 8686800"/>
              <a:gd name="connsiteY37" fmla="*/ 5006881 h 5006881"/>
              <a:gd name="connsiteX38" fmla="*/ 1795272 w 8686800"/>
              <a:gd name="connsiteY38" fmla="*/ 5006881 h 5006881"/>
              <a:gd name="connsiteX39" fmla="*/ 1476756 w 8686800"/>
              <a:gd name="connsiteY39" fmla="*/ 5006881 h 5006881"/>
              <a:gd name="connsiteX40" fmla="*/ 1071372 w 8686800"/>
              <a:gd name="connsiteY40" fmla="*/ 5006881 h 5006881"/>
              <a:gd name="connsiteX41" fmla="*/ 579120 w 8686800"/>
              <a:gd name="connsiteY41" fmla="*/ 5006881 h 5006881"/>
              <a:gd name="connsiteX42" fmla="*/ 0 w 8686800"/>
              <a:gd name="connsiteY42" fmla="*/ 5006881 h 5006881"/>
              <a:gd name="connsiteX43" fmla="*/ 0 w 8686800"/>
              <a:gd name="connsiteY43" fmla="*/ 4550699 h 5006881"/>
              <a:gd name="connsiteX44" fmla="*/ 0 w 8686800"/>
              <a:gd name="connsiteY44" fmla="*/ 4094516 h 5006881"/>
              <a:gd name="connsiteX45" fmla="*/ 0 w 8686800"/>
              <a:gd name="connsiteY45" fmla="*/ 3538196 h 5006881"/>
              <a:gd name="connsiteX46" fmla="*/ 0 w 8686800"/>
              <a:gd name="connsiteY46" fmla="*/ 2981876 h 5006881"/>
              <a:gd name="connsiteX47" fmla="*/ 0 w 8686800"/>
              <a:gd name="connsiteY47" fmla="*/ 2425556 h 5006881"/>
              <a:gd name="connsiteX48" fmla="*/ 0 w 8686800"/>
              <a:gd name="connsiteY48" fmla="*/ 1869236 h 5006881"/>
              <a:gd name="connsiteX49" fmla="*/ 0 w 8686800"/>
              <a:gd name="connsiteY49" fmla="*/ 1362984 h 5006881"/>
              <a:gd name="connsiteX50" fmla="*/ 0 w 8686800"/>
              <a:gd name="connsiteY50" fmla="*/ 756595 h 5006881"/>
              <a:gd name="connsiteX51" fmla="*/ 0 w 8686800"/>
              <a:gd name="connsiteY51" fmla="*/ 0 h 500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686800" h="5006881" extrusionOk="0">
                <a:moveTo>
                  <a:pt x="0" y="0"/>
                </a:moveTo>
                <a:cubicBezTo>
                  <a:pt x="127502" y="-13342"/>
                  <a:pt x="351955" y="29382"/>
                  <a:pt x="492252" y="0"/>
                </a:cubicBezTo>
                <a:cubicBezTo>
                  <a:pt x="632549" y="-29382"/>
                  <a:pt x="682420" y="14249"/>
                  <a:pt x="810768" y="0"/>
                </a:cubicBezTo>
                <a:cubicBezTo>
                  <a:pt x="939116" y="-14249"/>
                  <a:pt x="1264285" y="61689"/>
                  <a:pt x="1563624" y="0"/>
                </a:cubicBezTo>
                <a:cubicBezTo>
                  <a:pt x="1862963" y="-61689"/>
                  <a:pt x="1928522" y="57170"/>
                  <a:pt x="2055876" y="0"/>
                </a:cubicBezTo>
                <a:cubicBezTo>
                  <a:pt x="2183230" y="-57170"/>
                  <a:pt x="2348156" y="30675"/>
                  <a:pt x="2548128" y="0"/>
                </a:cubicBezTo>
                <a:cubicBezTo>
                  <a:pt x="2748100" y="-30675"/>
                  <a:pt x="3141012" y="89692"/>
                  <a:pt x="3300984" y="0"/>
                </a:cubicBezTo>
                <a:cubicBezTo>
                  <a:pt x="3460956" y="-89692"/>
                  <a:pt x="3587152" y="28879"/>
                  <a:pt x="3706368" y="0"/>
                </a:cubicBezTo>
                <a:cubicBezTo>
                  <a:pt x="3825584" y="-28879"/>
                  <a:pt x="4168833" y="57030"/>
                  <a:pt x="4459224" y="0"/>
                </a:cubicBezTo>
                <a:cubicBezTo>
                  <a:pt x="4749615" y="-57030"/>
                  <a:pt x="4985370" y="25006"/>
                  <a:pt x="5212080" y="0"/>
                </a:cubicBezTo>
                <a:cubicBezTo>
                  <a:pt x="5438790" y="-25006"/>
                  <a:pt x="5666241" y="38979"/>
                  <a:pt x="5791200" y="0"/>
                </a:cubicBezTo>
                <a:cubicBezTo>
                  <a:pt x="5916159" y="-38979"/>
                  <a:pt x="6306387" y="73709"/>
                  <a:pt x="6544056" y="0"/>
                </a:cubicBezTo>
                <a:cubicBezTo>
                  <a:pt x="6781725" y="-73709"/>
                  <a:pt x="6899837" y="32724"/>
                  <a:pt x="7036308" y="0"/>
                </a:cubicBezTo>
                <a:cubicBezTo>
                  <a:pt x="7172779" y="-32724"/>
                  <a:pt x="7379456" y="14291"/>
                  <a:pt x="7528560" y="0"/>
                </a:cubicBezTo>
                <a:cubicBezTo>
                  <a:pt x="7677664" y="-14291"/>
                  <a:pt x="8032113" y="5126"/>
                  <a:pt x="8194548" y="0"/>
                </a:cubicBezTo>
                <a:cubicBezTo>
                  <a:pt x="8356983" y="-5126"/>
                  <a:pt x="8509790" y="18582"/>
                  <a:pt x="8686800" y="0"/>
                </a:cubicBezTo>
                <a:cubicBezTo>
                  <a:pt x="8692776" y="141447"/>
                  <a:pt x="8640911" y="366848"/>
                  <a:pt x="8686800" y="656458"/>
                </a:cubicBezTo>
                <a:cubicBezTo>
                  <a:pt x="8732689" y="946068"/>
                  <a:pt x="8675463" y="974581"/>
                  <a:pt x="8686800" y="1262847"/>
                </a:cubicBezTo>
                <a:cubicBezTo>
                  <a:pt x="8698137" y="1551113"/>
                  <a:pt x="8637808" y="1616965"/>
                  <a:pt x="8686800" y="1869236"/>
                </a:cubicBezTo>
                <a:cubicBezTo>
                  <a:pt x="8735792" y="2121507"/>
                  <a:pt x="8639808" y="2201683"/>
                  <a:pt x="8686800" y="2475624"/>
                </a:cubicBezTo>
                <a:cubicBezTo>
                  <a:pt x="8733792" y="2749565"/>
                  <a:pt x="8678033" y="2702692"/>
                  <a:pt x="8686800" y="2881738"/>
                </a:cubicBezTo>
                <a:cubicBezTo>
                  <a:pt x="8695567" y="3060784"/>
                  <a:pt x="8684578" y="3211261"/>
                  <a:pt x="8686800" y="3337921"/>
                </a:cubicBezTo>
                <a:cubicBezTo>
                  <a:pt x="8689022" y="3464581"/>
                  <a:pt x="8651953" y="3706157"/>
                  <a:pt x="8686800" y="3944310"/>
                </a:cubicBezTo>
                <a:cubicBezTo>
                  <a:pt x="8721647" y="4182463"/>
                  <a:pt x="8654352" y="4305280"/>
                  <a:pt x="8686800" y="4450561"/>
                </a:cubicBezTo>
                <a:cubicBezTo>
                  <a:pt x="8719248" y="4595842"/>
                  <a:pt x="8634625" y="4845746"/>
                  <a:pt x="8686800" y="5006881"/>
                </a:cubicBezTo>
                <a:cubicBezTo>
                  <a:pt x="8513015" y="5041999"/>
                  <a:pt x="8192898" y="4929265"/>
                  <a:pt x="8020812" y="5006881"/>
                </a:cubicBezTo>
                <a:cubicBezTo>
                  <a:pt x="7848726" y="5084497"/>
                  <a:pt x="7839909" y="5004666"/>
                  <a:pt x="7702296" y="5006881"/>
                </a:cubicBezTo>
                <a:cubicBezTo>
                  <a:pt x="7564683" y="5009096"/>
                  <a:pt x="7265170" y="5006260"/>
                  <a:pt x="7123176" y="5006881"/>
                </a:cubicBezTo>
                <a:cubicBezTo>
                  <a:pt x="6981182" y="5007502"/>
                  <a:pt x="6918364" y="4967950"/>
                  <a:pt x="6717792" y="5006881"/>
                </a:cubicBezTo>
                <a:cubicBezTo>
                  <a:pt x="6517220" y="5045812"/>
                  <a:pt x="6248108" y="4937024"/>
                  <a:pt x="6051804" y="5006881"/>
                </a:cubicBezTo>
                <a:cubicBezTo>
                  <a:pt x="5855500" y="5076738"/>
                  <a:pt x="5821519" y="4966461"/>
                  <a:pt x="5646420" y="5006881"/>
                </a:cubicBezTo>
                <a:cubicBezTo>
                  <a:pt x="5471321" y="5047301"/>
                  <a:pt x="5303898" y="4950473"/>
                  <a:pt x="4980432" y="5006881"/>
                </a:cubicBezTo>
                <a:cubicBezTo>
                  <a:pt x="4656966" y="5063289"/>
                  <a:pt x="4762391" y="4999304"/>
                  <a:pt x="4661916" y="5006881"/>
                </a:cubicBezTo>
                <a:cubicBezTo>
                  <a:pt x="4561441" y="5014458"/>
                  <a:pt x="4290848" y="4981999"/>
                  <a:pt x="3995928" y="5006881"/>
                </a:cubicBezTo>
                <a:cubicBezTo>
                  <a:pt x="3701008" y="5031763"/>
                  <a:pt x="3773557" y="4991840"/>
                  <a:pt x="3590544" y="5006881"/>
                </a:cubicBezTo>
                <a:cubicBezTo>
                  <a:pt x="3407531" y="5021922"/>
                  <a:pt x="3353231" y="4999285"/>
                  <a:pt x="3272028" y="5006881"/>
                </a:cubicBezTo>
                <a:cubicBezTo>
                  <a:pt x="3190825" y="5014477"/>
                  <a:pt x="2992232" y="4997757"/>
                  <a:pt x="2866644" y="5006881"/>
                </a:cubicBezTo>
                <a:cubicBezTo>
                  <a:pt x="2741056" y="5016005"/>
                  <a:pt x="2338241" y="4952984"/>
                  <a:pt x="2200656" y="5006881"/>
                </a:cubicBezTo>
                <a:cubicBezTo>
                  <a:pt x="2063071" y="5060778"/>
                  <a:pt x="1993177" y="4960928"/>
                  <a:pt x="1795272" y="5006881"/>
                </a:cubicBezTo>
                <a:cubicBezTo>
                  <a:pt x="1597367" y="5052834"/>
                  <a:pt x="1622080" y="4969911"/>
                  <a:pt x="1476756" y="5006881"/>
                </a:cubicBezTo>
                <a:cubicBezTo>
                  <a:pt x="1331432" y="5043851"/>
                  <a:pt x="1249961" y="4978688"/>
                  <a:pt x="1071372" y="5006881"/>
                </a:cubicBezTo>
                <a:cubicBezTo>
                  <a:pt x="892783" y="5035074"/>
                  <a:pt x="804665" y="4967764"/>
                  <a:pt x="579120" y="5006881"/>
                </a:cubicBezTo>
                <a:cubicBezTo>
                  <a:pt x="353575" y="5045998"/>
                  <a:pt x="167400" y="4937881"/>
                  <a:pt x="0" y="5006881"/>
                </a:cubicBezTo>
                <a:cubicBezTo>
                  <a:pt x="-27292" y="4877704"/>
                  <a:pt x="24393" y="4652302"/>
                  <a:pt x="0" y="4550699"/>
                </a:cubicBezTo>
                <a:cubicBezTo>
                  <a:pt x="-24393" y="4449096"/>
                  <a:pt x="21172" y="4277693"/>
                  <a:pt x="0" y="4094516"/>
                </a:cubicBezTo>
                <a:cubicBezTo>
                  <a:pt x="-21172" y="3911339"/>
                  <a:pt x="49932" y="3705653"/>
                  <a:pt x="0" y="3538196"/>
                </a:cubicBezTo>
                <a:cubicBezTo>
                  <a:pt x="-49932" y="3370739"/>
                  <a:pt x="11608" y="3242847"/>
                  <a:pt x="0" y="2981876"/>
                </a:cubicBezTo>
                <a:cubicBezTo>
                  <a:pt x="-11608" y="2720905"/>
                  <a:pt x="19393" y="2540175"/>
                  <a:pt x="0" y="2425556"/>
                </a:cubicBezTo>
                <a:cubicBezTo>
                  <a:pt x="-19393" y="2310937"/>
                  <a:pt x="17224" y="2080667"/>
                  <a:pt x="0" y="1869236"/>
                </a:cubicBezTo>
                <a:cubicBezTo>
                  <a:pt x="-17224" y="1657805"/>
                  <a:pt x="30129" y="1563913"/>
                  <a:pt x="0" y="1362984"/>
                </a:cubicBezTo>
                <a:cubicBezTo>
                  <a:pt x="-30129" y="1162055"/>
                  <a:pt x="50774" y="917088"/>
                  <a:pt x="0" y="756595"/>
                </a:cubicBezTo>
                <a:cubicBezTo>
                  <a:pt x="-50774" y="596102"/>
                  <a:pt x="81942" y="22739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7B3B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marR="42849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5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914400" marR="42849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class</a:t>
            </a:r>
            <a:r>
              <a:rPr kumimoji="0" lang="en-US" sz="1800" b="0" i="0" u="none" strike="noStrike" kern="1200" cap="none" spc="-4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Stack</a:t>
            </a: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 </a:t>
            </a:r>
            <a:r>
              <a:rPr kumimoji="0" lang="en-US" sz="1800" b="0" i="0" u="none" strike="noStrike" kern="1200" cap="none" spc="-52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</a:p>
          <a:p>
            <a:pPr marL="914400" marR="42849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public: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114800" algn="l"/>
              </a:tabLst>
              <a:defRPr/>
            </a:pP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Stack(int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size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=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10);		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</a:t>
            </a:r>
            <a:r>
              <a:rPr kumimoji="0" lang="en-US" sz="1800" b="0" i="0" u="none" strike="noStrike" kern="1200" cap="none" spc="-4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constructor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108394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114800" algn="l"/>
              </a:tabLst>
              <a:defRPr/>
            </a:pP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~Stack()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delete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[]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values;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}	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</a:t>
            </a:r>
            <a:r>
              <a:rPr kumimoji="0" lang="en-US" sz="1800" b="0" i="0" u="none" strike="noStrike" kern="1200" cap="none" spc="-6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destructor </a:t>
            </a:r>
            <a:r>
              <a:rPr kumimoji="0" lang="en-US" sz="1800" b="0" i="0" u="none" strike="noStrike" kern="1200" cap="none" spc="-52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bool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IsEmpty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()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return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==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-1;</a:t>
            </a:r>
            <a:r>
              <a:rPr kumimoji="0" lang="en-US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}</a:t>
            </a:r>
          </a:p>
          <a:p>
            <a:pPr marL="1371600" marR="205295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bool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IsFull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{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return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 ==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maxTop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} </a:t>
            </a:r>
            <a:r>
              <a:rPr kumimoji="0" lang="en-US" sz="1800" b="0" i="0" u="none" strike="noStrike" kern="1200" cap="none" spc="-5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double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294068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void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Push(const double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x); </a:t>
            </a:r>
            <a:r>
              <a:rPr kumimoji="0" lang="en-US" sz="1800" b="0" i="0" u="none" strike="noStrike" kern="1200" cap="none" spc="-5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</a:p>
          <a:p>
            <a:pPr marL="1371600" marR="2940685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double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Pop();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void</a:t>
            </a:r>
            <a:r>
              <a:rPr kumimoji="0" lang="en-US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DisplayStack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();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9144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private: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1371600" marR="143129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maxTop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;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 max stack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size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=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size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- 1 </a:t>
            </a:r>
            <a:r>
              <a:rPr kumimoji="0" lang="en-US" sz="1800" b="0" i="0" u="none" strike="noStrike" kern="1200" cap="none" spc="-52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int</a:t>
            </a:r>
            <a:r>
              <a:rPr kumimoji="0" lang="en-US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top;	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current top of stack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double*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values;	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//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element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 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array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  <a:p>
            <a:pPr marL="914400" marR="0" lvl="0" indent="0" algn="l" defTabSz="914400" rtl="0" eaLnBrk="1" fontAlgn="auto" latinLnBrk="0" hangingPunct="1">
              <a:lnSpc>
                <a:spcPts val="107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cs typeface="Courier New"/>
              </a:rPr>
              <a:t>};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3382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Create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48217"/>
            <a:ext cx="8686799" cy="5419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constructor of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Allocate a stack array of 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. By default, 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= 10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When the stack is </a:t>
            </a:r>
            <a:r>
              <a:rPr 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full</a:t>
            </a:r>
            <a:r>
              <a:rPr lang="en-US" sz="2200" dirty="0">
                <a:latin typeface="Comic Sans MS" panose="030F0902030302020204" pitchFamily="66" charset="0"/>
              </a:rPr>
              <a:t>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sz="2200" dirty="0">
                <a:latin typeface="Comic Sans MS" panose="030F0902030302020204" pitchFamily="66" charset="0"/>
              </a:rPr>
              <a:t> will have its maximum value, i.e.,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200" dirty="0">
                <a:latin typeface="Comic Sans MS" panose="030F0902030302020204" pitchFamily="66" charset="0"/>
              </a:rPr>
              <a:t> – 1</a:t>
            </a:r>
            <a:r>
              <a:rPr lang="en-US" altLang="en-US" sz="2200" dirty="0">
                <a:latin typeface="Comic Sans MS" panose="030F0902030302020204" pitchFamily="66" charset="0"/>
              </a:rPr>
              <a:t> 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Initially </a:t>
            </a:r>
            <a:r>
              <a:rPr lang="en-US" alt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is set to -1. It means the stack is </a:t>
            </a:r>
            <a:r>
              <a:rPr lang="en-US" altLang="en-US" sz="2400" dirty="0">
                <a:solidFill>
                  <a:srgbClr val="0000FF"/>
                </a:solidFill>
                <a:latin typeface="Comic Sans MS" panose="030F0902030302020204" pitchFamily="66" charset="0"/>
              </a:rPr>
              <a:t>empty</a:t>
            </a: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Stack::Stack(int size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B3B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/*= 10*/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maxTop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=	size - 1;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values	=	new double[size];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top		=	-1;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Although the constructor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dynamically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allocates the stack array, the stack is still  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</a:rPr>
              <a:t>static</a:t>
            </a: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. The size is fixed after the initialization.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661863" y="3260436"/>
            <a:ext cx="5950810" cy="2022764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9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Data Abstraction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9472"/>
            <a:ext cx="8686798" cy="383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That we can describe the behavior of our data structures in terms of abstract operations is why we can use them without thinking.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Push(x, s) – Insert item 𝑥 at the top of stack 𝑠.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Pop(s) – Return (and remove) the top item of stack 𝑠.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That there are different implementations of the same abstract  operations enables us to optimize performance in difference  circumstances.</a:t>
            </a:r>
          </a:p>
        </p:txBody>
      </p:sp>
    </p:spTree>
    <p:extLst>
      <p:ext uri="{BB962C8B-B14F-4D97-AF65-F5344CB8AC3E}">
        <p14:creationId xmlns:p14="http://schemas.microsoft.com/office/powerpoint/2010/main" val="1898950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Push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08123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void Push(const double x)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Push an element onto the 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If the stack is full, print the error information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Note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en-US" sz="2200" dirty="0">
                <a:latin typeface="Comic Sans MS" panose="030F0902030302020204" pitchFamily="66" charset="0"/>
              </a:rPr>
              <a:t> always represents the index of the top element. After pushing an element, top increased by 1</a:t>
            </a: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void Stack::Push(const double x)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stack is full." &lt;&lt;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values[++top] = x;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572655" y="3331402"/>
            <a:ext cx="8342744" cy="240569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12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Pop Stack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41214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Pop()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Pop and return the element at the top of the stack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If the stack is empty, print the error information. (In this  case, the return value is useless.)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Don’t forgot to decrement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Stack::Pop()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stack is empty." &lt;&lt;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  		return -1;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 else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return values[top--];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572655" y="3264493"/>
            <a:ext cx="8342744" cy="278014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98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Remaining Methods (array based)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F962BCB8-BD21-404D-8D4B-FA6819B9E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Stack::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top == -1;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double Stack::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top ==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maxTop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D9DABC-A2E4-4AC4-8D11-BBF609F75F45}"/>
              </a:ext>
            </a:extLst>
          </p:cNvPr>
          <p:cNvSpPr/>
          <p:nvPr/>
        </p:nvSpPr>
        <p:spPr>
          <a:xfrm>
            <a:off x="572655" y="1524000"/>
            <a:ext cx="4156363" cy="118225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A2340-179D-4F5B-BA1C-A3C1050B0CCB}"/>
              </a:ext>
            </a:extLst>
          </p:cNvPr>
          <p:cNvSpPr/>
          <p:nvPr/>
        </p:nvSpPr>
        <p:spPr>
          <a:xfrm>
            <a:off x="572655" y="3220819"/>
            <a:ext cx="4156363" cy="118225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96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105104"/>
            <a:ext cx="2608276" cy="274113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ush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op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isFull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E79A994-8AD6-4876-A0ED-BD74E81E0024}"/>
              </a:ext>
            </a:extLst>
          </p:cNvPr>
          <p:cNvSpPr txBox="1"/>
          <p:nvPr/>
        </p:nvSpPr>
        <p:spPr>
          <a:xfrm>
            <a:off x="3138002" y="125282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8A1A7CD-DCD4-40C7-A277-5DA4B3BCD39E}"/>
              </a:ext>
            </a:extLst>
          </p:cNvPr>
          <p:cNvSpPr txBox="1"/>
          <p:nvPr/>
        </p:nvSpPr>
        <p:spPr>
          <a:xfrm>
            <a:off x="3137999" y="190944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BF258D39-F80F-48B7-B1D2-78E378556D62}"/>
              </a:ext>
            </a:extLst>
          </p:cNvPr>
          <p:cNvSpPr txBox="1"/>
          <p:nvPr/>
        </p:nvSpPr>
        <p:spPr>
          <a:xfrm>
            <a:off x="3137999" y="2630979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652302C3-AB66-4C9A-915C-00C2D6E453C3}"/>
              </a:ext>
            </a:extLst>
          </p:cNvPr>
          <p:cNvSpPr txBox="1"/>
          <p:nvPr/>
        </p:nvSpPr>
        <p:spPr>
          <a:xfrm>
            <a:off x="3138000" y="328759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391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Implementing a Stack: Linked 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2EBC2FC6-EF34-4512-A848-D63ABADDC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81677"/>
            <a:ext cx="8850745" cy="483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Advantages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always constant time </a:t>
            </a:r>
            <a:r>
              <a:rPr lang="en-US" altLang="en-US" sz="2200" dirty="0">
                <a:latin typeface="Comic Sans MS" panose="030F0902030302020204" pitchFamily="66" charset="0"/>
              </a:rPr>
              <a:t>to push or pop an element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sz="2200" dirty="0">
                <a:latin typeface="Comic Sans MS" panose="030F0902030302020204" pitchFamily="66" charset="0"/>
              </a:rPr>
              <a:t>can grow to an infinite size</a:t>
            </a:r>
          </a:p>
          <a:p>
            <a:pPr lvl="1" defTabSz="914400">
              <a:defRPr/>
            </a:pPr>
            <a:endParaRPr lang="en-US" altLang="en-US" sz="20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Disadvantage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common case is slower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can grow to an infinite size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implementation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is initially empty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push()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method adds a new item to the head of the list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pop()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method removes the head of the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89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List-based Stack Implementation: Push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A33873-62F0-44AD-8EDD-D5B4AF5B0A93}"/>
              </a:ext>
            </a:extLst>
          </p:cNvPr>
          <p:cNvSpPr/>
          <p:nvPr/>
        </p:nvSpPr>
        <p:spPr>
          <a:xfrm>
            <a:off x="295564" y="1146893"/>
            <a:ext cx="8619835" cy="4533471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E5F8B-FBA7-4A68-9167-ED19E017D5D5}"/>
              </a:ext>
            </a:extLst>
          </p:cNvPr>
          <p:cNvSpPr txBox="1"/>
          <p:nvPr/>
        </p:nvSpPr>
        <p:spPr>
          <a:xfrm>
            <a:off x="641926" y="1474229"/>
            <a:ext cx="75784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push(element item)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add an element to the top of the stack */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temp =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malloc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(node));  	if (IS_FULL())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(stderr, “ The memory is full\n”);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temp-&gt;item 	= item;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temp-&gt;next	= top;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top			= temp;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3901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Pop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A33873-62F0-44AD-8EDD-D5B4AF5B0A93}"/>
              </a:ext>
            </a:extLst>
          </p:cNvPr>
          <p:cNvSpPr/>
          <p:nvPr/>
        </p:nvSpPr>
        <p:spPr>
          <a:xfrm>
            <a:off x="295564" y="1146893"/>
            <a:ext cx="8109527" cy="4533471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E5F8B-FBA7-4A68-9167-ED19E017D5D5}"/>
              </a:ext>
            </a:extLst>
          </p:cNvPr>
          <p:cNvSpPr txBox="1"/>
          <p:nvPr/>
        </p:nvSpPr>
        <p:spPr>
          <a:xfrm>
            <a:off x="641926" y="1474229"/>
            <a:ext cx="757843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pop(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top)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delete an element from the stack */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temp = top;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element item;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(IS_EMPTY(temp))	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(stderr,	“The stack is empty\n”);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item = temp-&gt;item;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top  = temp-&gt;next;  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free(temp);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item;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5319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941561"/>
            <a:ext cx="2608276" cy="204350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ush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P</a:t>
            </a:r>
            <a:r>
              <a:rPr sz="2800" spc="-5" dirty="0">
                <a:latin typeface="Courier New"/>
                <a:cs typeface="Courier New"/>
              </a:rPr>
              <a:t>op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lang="en-US" sz="2800" spc="-5" dirty="0">
              <a:latin typeface="Courier New"/>
              <a:cs typeface="Courier New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AE79A994-8AD6-4876-A0ED-BD74E81E0024}"/>
              </a:ext>
            </a:extLst>
          </p:cNvPr>
          <p:cNvSpPr txBox="1"/>
          <p:nvPr/>
        </p:nvSpPr>
        <p:spPr>
          <a:xfrm>
            <a:off x="3138003" y="1089282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8A1A7CD-DCD4-40C7-A277-5DA4B3BCD39E}"/>
              </a:ext>
            </a:extLst>
          </p:cNvPr>
          <p:cNvSpPr txBox="1"/>
          <p:nvPr/>
        </p:nvSpPr>
        <p:spPr>
          <a:xfrm>
            <a:off x="3138000" y="1745898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BF258D39-F80F-48B7-B1D2-78E378556D62}"/>
              </a:ext>
            </a:extLst>
          </p:cNvPr>
          <p:cNvSpPr txBox="1"/>
          <p:nvPr/>
        </p:nvSpPr>
        <p:spPr>
          <a:xfrm>
            <a:off x="3138000" y="2467436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318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Applications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37901"/>
            <a:ext cx="6755403" cy="17591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Balancing Symbols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Evaluation of Postfix Expressions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Infix to Postfix conversion</a:t>
            </a:r>
          </a:p>
        </p:txBody>
      </p:sp>
    </p:spTree>
    <p:extLst>
      <p:ext uri="{BB962C8B-B14F-4D97-AF65-F5344CB8AC3E}">
        <p14:creationId xmlns:p14="http://schemas.microsoft.com/office/powerpoint/2010/main" val="3608006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Balancing Symbols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49051"/>
            <a:ext cx="8244767" cy="35336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To check that every right brace, bracket, and parentheses must  correspond to its left counterpart</a:t>
            </a:r>
          </a:p>
          <a:p>
            <a:pPr marL="914400" lvl="1" indent="-457200"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e.g., [( )] is legal, but [( ] ) is illegal</a:t>
            </a:r>
          </a:p>
          <a:p>
            <a:pPr marL="914400" lvl="1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8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800" spc="-5" dirty="0">
              <a:latin typeface="Comic Sans MS" panose="030F0902030302020204" pitchFamily="66" charset="0"/>
              <a:cs typeface="Courier New"/>
            </a:endParaRPr>
          </a:p>
          <a:p>
            <a:pPr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A stack is useful for checking symbol balance. When a closing symbol is found it  must match the most recent opening symbol of the same type.</a:t>
            </a:r>
          </a:p>
          <a:p>
            <a:pPr marL="457200" indent="-457200"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800" spc="-5" dirty="0">
              <a:latin typeface="Comic Sans MS" panose="030F0902030302020204" pitchFamily="66" charset="0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AD00F-E8BE-43DB-8746-5D9A8F1C0589}"/>
              </a:ext>
            </a:extLst>
          </p:cNvPr>
          <p:cNvSpPr txBox="1"/>
          <p:nvPr/>
        </p:nvSpPr>
        <p:spPr>
          <a:xfrm>
            <a:off x="1360786" y="5214049"/>
            <a:ext cx="6857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4820">
              <a:lnSpc>
                <a:spcPct val="100000"/>
              </a:lnSpc>
              <a:spcBef>
                <a:spcPts val="835"/>
              </a:spcBef>
            </a:pPr>
            <a:r>
              <a:rPr lang="en-US" sz="2400" dirty="0">
                <a:latin typeface="Comic Sans MS" panose="030F0902030302020204" pitchFamily="66" charset="0"/>
              </a:rPr>
              <a:t>Applicable to checking </a:t>
            </a:r>
            <a:r>
              <a:rPr lang="en-US" sz="2400" dirty="0">
                <a:solidFill>
                  <a:srgbClr val="0000FF"/>
                </a:solidFill>
                <a:latin typeface="Comic Sans MS" panose="030F0902030302020204" pitchFamily="66" charset="0"/>
              </a:rPr>
              <a:t>html</a:t>
            </a:r>
            <a:r>
              <a:rPr lang="en-US" sz="2400" dirty="0">
                <a:latin typeface="Comic Sans MS" panose="030F0902030302020204" pitchFamily="66" charset="0"/>
              </a:rPr>
              <a:t> and </a:t>
            </a:r>
            <a:r>
              <a:rPr lang="en-US" sz="2400" dirty="0">
                <a:solidFill>
                  <a:srgbClr val="0000FF"/>
                </a:solidFill>
                <a:latin typeface="Comic Sans MS" panose="030F0902030302020204" pitchFamily="66" charset="0"/>
              </a:rPr>
              <a:t>xml</a:t>
            </a:r>
            <a:r>
              <a:rPr lang="en-US" sz="2400" dirty="0">
                <a:latin typeface="Comic Sans MS" panose="030F0902030302020204" pitchFamily="66" charset="0"/>
              </a:rPr>
              <a:t> tags!</a:t>
            </a:r>
          </a:p>
        </p:txBody>
      </p:sp>
    </p:spTree>
    <p:extLst>
      <p:ext uri="{BB962C8B-B14F-4D97-AF65-F5344CB8AC3E}">
        <p14:creationId xmlns:p14="http://schemas.microsoft.com/office/powerpoint/2010/main" val="50328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Fundamental Data Structures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79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Data structures can be neatly classiﬁed as either contiguous or linked, depending upon whether they are based on arrays or pointers:</a:t>
            </a:r>
          </a:p>
          <a:p>
            <a:pPr marL="0" indent="0" defTabSz="914400">
              <a:buNone/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Contiguously-allocated structures are composed of single slabs of memory, and include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arrays, matrices, heaps, and hash tables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.</a:t>
            </a:r>
          </a:p>
          <a:p>
            <a:pPr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Linked data structures are composed of multiple distinct chunks of memory bound together by pointers, and include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lists, trees, and graph adjacency lists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.</a:t>
            </a:r>
          </a:p>
          <a:p>
            <a:pPr marL="0" indent="0" defTabSz="914400">
              <a:buNone/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3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Balancing Symbols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64509"/>
            <a:ext cx="8686798" cy="37011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Algorithm</a:t>
            </a:r>
          </a:p>
          <a:p>
            <a:pPr marL="914400" lvl="1" indent="-457200">
              <a:lnSpc>
                <a:spcPct val="130000"/>
              </a:lnSpc>
              <a:buAutoNum type="arabicParenBoth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Make an empty stack</a:t>
            </a:r>
          </a:p>
          <a:p>
            <a:pPr marL="914400" lvl="1" indent="-457200">
              <a:lnSpc>
                <a:spcPct val="130000"/>
              </a:lnSpc>
              <a:buAutoNum type="arabicParenBoth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Read characters until end of file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If the character is an opening symbol, </a:t>
            </a:r>
            <a:r>
              <a:rPr lang="en-US" sz="2000" spc="-5" dirty="0">
                <a:solidFill>
                  <a:srgbClr val="0000FF"/>
                </a:solidFill>
                <a:latin typeface="Comic Sans MS" panose="030F0902030302020204" pitchFamily="66" charset="0"/>
                <a:cs typeface="Courier New"/>
              </a:rPr>
              <a:t>push</a:t>
            </a: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 it onto the stack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If it is a closing symbol, then if the stack is empty, report an error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Otherwise, </a:t>
            </a:r>
            <a:r>
              <a:rPr lang="en-US" sz="2000" spc="-5" dirty="0">
                <a:solidFill>
                  <a:srgbClr val="0000FF"/>
                </a:solidFill>
                <a:latin typeface="Comic Sans MS" panose="030F0902030302020204" pitchFamily="66" charset="0"/>
                <a:cs typeface="Courier New"/>
              </a:rPr>
              <a:t>pop</a:t>
            </a: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 the stack. If the symbol popped is not the  corresponding opening symbol, then report an error</a:t>
            </a:r>
          </a:p>
          <a:p>
            <a:pPr marL="914400" lvl="1" indent="-457200">
              <a:lnSpc>
                <a:spcPct val="130000"/>
              </a:lnSpc>
              <a:buAutoNum type="arabicParenBoth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At the end of file, if the stack is not empty, report an error</a:t>
            </a: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78001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Mathematical Calculations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600" y="1058646"/>
            <a:ext cx="8686799" cy="14625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3 + 2 * 4 equal? 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 2 * 4 + 3?		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(3 + 2) * 4?</a:t>
            </a:r>
          </a:p>
        </p:txBody>
      </p:sp>
    </p:spTree>
    <p:extLst>
      <p:ext uri="{BB962C8B-B14F-4D97-AF65-F5344CB8AC3E}">
        <p14:creationId xmlns:p14="http://schemas.microsoft.com/office/powerpoint/2010/main" val="4057498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Mathematical Calculations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58613"/>
            <a:ext cx="8686799" cy="385406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3 + 2 * 4 equal? 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 2 * 4 + 3?		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	     (3 + 2) * 4?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A mathematical expression cannot simply be evaluated left to right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The precedence of operators affects the order of operations</a:t>
            </a:r>
          </a:p>
        </p:txBody>
      </p:sp>
    </p:spTree>
    <p:extLst>
      <p:ext uri="{BB962C8B-B14F-4D97-AF65-F5344CB8AC3E}">
        <p14:creationId xmlns:p14="http://schemas.microsoft.com/office/powerpoint/2010/main" val="3171131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and Postfix Expressions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103219"/>
            <a:ext cx="8686799" cy="433419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The way we use to write expressions is known as infix notation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Postfix notation is a notation that the operands appear before their operators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Postfix expression does not require any precedence rules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3 2 * 1 + is postfix of 3 * 2 + 1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03264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Evaluation of Postfix Expressions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5263556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Easy to do with a stack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Given a proper postfix expression: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get the next token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if it is an operand push it onto the stack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else if it is an operator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pop the stack for the right-hand operand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pop the stack for the left-hand operand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apply the operator to the two operands</a:t>
            </a:r>
          </a:p>
          <a:p>
            <a:pPr marL="1371600" lvl="2" indent="-457200">
              <a:lnSpc>
                <a:spcPct val="130000"/>
              </a:lnSpc>
              <a:buFont typeface="Wingdings" pitchFamily="2" charset="2"/>
              <a:buChar char="Ø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push the result onto the stack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when the expression has been exhausted, the result is the top (and only  element) of the stack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7952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Clicker Question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345395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the following postfix expression evaluate to?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</a:t>
            </a: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6 3 2 + *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A. 	18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B. 	36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C. 	24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D. 	11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E. 	30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75758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Clicker Question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3453958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What does the following postfix expression evaluate to?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</a:t>
            </a: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6 3 2 + *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A. 	18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B. 	36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C. 	24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D. 	11</a:t>
            </a:r>
          </a:p>
          <a:p>
            <a:pPr lvl="2">
              <a:lnSpc>
                <a:spcPct val="130000"/>
              </a:lnSpc>
              <a:tabLst>
                <a:tab pos="114300" algn="l"/>
              </a:tabLst>
            </a:pPr>
            <a:r>
              <a:rPr lang="en-US" sz="2000" spc="-5" dirty="0">
                <a:highlight>
                  <a:srgbClr val="00FF00"/>
                </a:highlight>
                <a:latin typeface="Comic Sans MS" panose="030F0902030302020204" pitchFamily="66" charset="0"/>
                <a:cs typeface="Courier New"/>
              </a:rPr>
              <a:t>E. 	30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43782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Evaluation of Postfix Expressions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13853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The time to evaluate a postfix expression is 𝑂(𝑛)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z="2200" spc="-5" dirty="0">
                <a:latin typeface="Comic Sans MS" panose="030F0902030302020204" pitchFamily="66" charset="0"/>
                <a:cs typeface="Courier New"/>
              </a:rPr>
              <a:t>processing each element in the input consists of stack operations and thus takes constant time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545B448-6DFB-414E-AD07-D49D08ADC833}"/>
              </a:ext>
            </a:extLst>
          </p:cNvPr>
          <p:cNvSpPr txBox="1"/>
          <p:nvPr/>
        </p:nvSpPr>
        <p:spPr>
          <a:xfrm>
            <a:off x="228598" y="2591432"/>
            <a:ext cx="8686799" cy="98238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Evaluate the following postfix expressions and write out a  corresponding infix expression: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7D203F9A-1A50-4A30-A164-DCEC9BCB27BE}"/>
              </a:ext>
            </a:extLst>
          </p:cNvPr>
          <p:cNvGraphicFramePr>
            <a:graphicFrameLocks noGrp="1"/>
          </p:cNvGraphicFramePr>
          <p:nvPr/>
        </p:nvGraphicFramePr>
        <p:xfrm>
          <a:off x="814373" y="3705631"/>
          <a:ext cx="4607370" cy="2365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9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630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^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200000"/>
                        </a:lnSpc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−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501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4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+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2000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54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4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^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200000"/>
                        </a:lnSpc>
                        <a:spcBef>
                          <a:spcPts val="10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+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677">
                <a:tc>
                  <a:txBody>
                    <a:bodyPr/>
                    <a:lstStyle/>
                    <a:p>
                      <a:pPr marR="5715" algn="ctr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1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−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2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^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200000"/>
                        </a:lnSpc>
                        <a:spcBef>
                          <a:spcPts val="105"/>
                        </a:spcBef>
                      </a:pPr>
                      <a:r>
                        <a:rPr sz="2200" dirty="0"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2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ambria Math"/>
                          <a:cs typeface="Cambria Math"/>
                        </a:rPr>
                        <a:t>∗</a:t>
                      </a:r>
                      <a:r>
                        <a:rPr sz="2200" spc="43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2200" spc="-3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2200" spc="-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dirty="0">
                          <a:latin typeface="Courier New"/>
                          <a:cs typeface="Courier New"/>
                        </a:rPr>
                        <a:t>+</a:t>
                      </a: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994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7" y="1702042"/>
            <a:ext cx="8686799" cy="47014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Parse: To determine the syntactic structure of a sentence or other utterance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Operands: add to the output expression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Open parenthesis: push onto stack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Close parenthesis: pop stack symbols until an open parenthesis appears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Operators: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pc="-5" dirty="0">
                <a:latin typeface="Comic Sans MS" panose="030F0902030302020204" pitchFamily="66" charset="0"/>
                <a:cs typeface="Courier New"/>
              </a:rPr>
              <a:t>Compare on stack and off stack precedence, except open parenthesis</a:t>
            </a:r>
          </a:p>
          <a:p>
            <a:pPr marL="914400" lvl="1" indent="-457200">
              <a:lnSpc>
                <a:spcPct val="130000"/>
              </a:lnSpc>
              <a:buFont typeface="Courier New" panose="02070309020205020404" pitchFamily="49" charset="0"/>
              <a:buChar char="o"/>
              <a:tabLst>
                <a:tab pos="114300" algn="l"/>
              </a:tabLst>
            </a:pPr>
            <a:r>
              <a:rPr lang="en-US" spc="-5" dirty="0">
                <a:latin typeface="Comic Sans MS" panose="030F0902030302020204" pitchFamily="66" charset="0"/>
                <a:cs typeface="Courier New"/>
              </a:rPr>
              <a:t>Pop all stack symbols until a symbol of lower precedence appears. Then push the operator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000" spc="-5" dirty="0">
                <a:latin typeface="Comic Sans MS" panose="030F0902030302020204" pitchFamily="66" charset="0"/>
                <a:cs typeface="Courier New"/>
              </a:rPr>
              <a:t>End of input: Pop all remaining stack symbols and add to the output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A8D2A-6CFF-4B03-88E2-86AD94C80A64}"/>
              </a:ext>
            </a:extLst>
          </p:cNvPr>
          <p:cNvSpPr txBox="1"/>
          <p:nvPr/>
        </p:nvSpPr>
        <p:spPr>
          <a:xfrm>
            <a:off x="228597" y="1133278"/>
            <a:ext cx="8686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930"/>
              </a:spcBef>
            </a:pPr>
            <a:r>
              <a:rPr lang="en-US" sz="2800" dirty="0">
                <a:latin typeface="Comic Sans MS" panose="030F0902030302020204" pitchFamily="66" charset="0"/>
              </a:rPr>
              <a:t>Requires operator precedence parsing algorithm</a:t>
            </a:r>
          </a:p>
        </p:txBody>
      </p:sp>
    </p:spTree>
    <p:extLst>
      <p:ext uri="{BB962C8B-B14F-4D97-AF65-F5344CB8AC3E}">
        <p14:creationId xmlns:p14="http://schemas.microsoft.com/office/powerpoint/2010/main" val="334298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A2D590-8D77-40A3-B8DB-2E35954D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9570"/>
            <a:ext cx="8686799" cy="3175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95827D-73DF-4D2A-9553-B77EDEE1503F}"/>
              </a:ext>
            </a:extLst>
          </p:cNvPr>
          <p:cNvSpPr txBox="1"/>
          <p:nvPr/>
        </p:nvSpPr>
        <p:spPr>
          <a:xfrm>
            <a:off x="228600" y="4826488"/>
            <a:ext cx="621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https://blog.csdn.net/sgbfblog/article/details/8001651</a:t>
            </a:r>
          </a:p>
        </p:txBody>
      </p:sp>
    </p:spTree>
    <p:extLst>
      <p:ext uri="{BB962C8B-B14F-4D97-AF65-F5344CB8AC3E}">
        <p14:creationId xmlns:p14="http://schemas.microsoft.com/office/powerpoint/2010/main" val="372363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 — Abstract Data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47171"/>
            <a:ext cx="8686798" cy="15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array is an abstract data type (ADT) that holds a collection of elements accessible by an index.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elements can be anything, primitive types such as integers to more complex types like instances of classes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06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F874F2-AF0E-4B92-B2BC-50FD6083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74844"/>
            <a:ext cx="8686799" cy="54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3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832DAE-184D-474B-9870-98AEAC84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4781"/>
            <a:ext cx="8686799" cy="54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86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CDF1F7D-D467-4002-8859-C0995368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74844"/>
            <a:ext cx="8686799" cy="5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4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59E43A6-2B0F-4D6A-8DB3-B00A3381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080"/>
            <a:ext cx="8686799" cy="54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9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E23070-57D1-4311-95D0-8C14194C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84975"/>
            <a:ext cx="8686799" cy="54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4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C12521-3084-4EB2-86A9-2D642093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84080"/>
            <a:ext cx="8686799" cy="54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5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3432CD6-86B9-4DFC-8B27-31D20A00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9584"/>
            <a:ext cx="8686799" cy="54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2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5AC2544-4E90-40F9-93AE-A869585C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413"/>
            <a:ext cx="8686799" cy="54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DA7D367-88C8-42FC-9445-6C1710A6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2097"/>
            <a:ext cx="8686799" cy="554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A5BE3A4-7C05-4DEF-9C7D-79347187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84866"/>
            <a:ext cx="8686799" cy="54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9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 — Abstract Data Type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4DA9893-1885-46ED-9F8F-0C227A90A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429000"/>
            <a:ext cx="8686798" cy="15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Minimal Required Functionality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set(</a:t>
            </a:r>
            <a:r>
              <a:rPr lang="en-US" altLang="en-US" sz="2200" dirty="0" err="1">
                <a:solidFill>
                  <a:srgbClr val="0000FF"/>
                </a:solidFill>
                <a:latin typeface="Comic Sans MS" panose="030F0902030302020204" pitchFamily="66" charset="0"/>
              </a:rPr>
              <a:t>i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, v)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-&gt; Sets the value of index </a:t>
            </a:r>
            <a:r>
              <a:rPr lang="en-US" altLang="en-US" sz="22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i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to v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get(</a:t>
            </a: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)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-&gt; Returns the value of index </a:t>
            </a: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in the array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8ECA6E7-C09C-7DFD-26D9-5825C9E0B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47171"/>
            <a:ext cx="8686798" cy="15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array is an abstract data type (ADT) that holds a collection of  elements accessible by an index.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elements can be anything, primitive types such as integers to more complex types like instances of classes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295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A06B7F-0A4B-464A-BABE-A5E61AA6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7756"/>
            <a:ext cx="8686799" cy="55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7B3ECF-4B21-43B0-AE2B-84646DB9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6869"/>
            <a:ext cx="8686799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38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F4667DA-0C13-44CE-8ED6-502F6C68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9199"/>
            <a:ext cx="8686798" cy="54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73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BB81DB2-0DCD-415A-8BCC-A7522859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2719"/>
            <a:ext cx="8686799" cy="54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89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3EA1453-B27D-4A58-A6A3-2E37FE4E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3144"/>
            <a:ext cx="8686799" cy="54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498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691EB6-D0DF-4E1D-9C85-E143B05D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3734"/>
            <a:ext cx="8686799" cy="547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67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 Conversion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5BAF9C-41FA-4165-8772-676144A7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7717"/>
            <a:ext cx="8686799" cy="545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2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Infix to Postfix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90C339D0-7109-4679-9C5D-2992C0302D10}"/>
              </a:ext>
            </a:extLst>
          </p:cNvPr>
          <p:cNvSpPr txBox="1"/>
          <p:nvPr/>
        </p:nvSpPr>
        <p:spPr>
          <a:xfrm>
            <a:off x="228599" y="1074302"/>
            <a:ext cx="8686799" cy="242874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Convert the following equations from infix to postfix: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  <a:tabLst>
                <a:tab pos="114300" algn="l"/>
              </a:tabLst>
            </a:pPr>
            <a:endParaRPr lang="en-US" sz="2400" spc="-5" dirty="0">
              <a:latin typeface="Comic Sans MS" panose="030F0902030302020204" pitchFamily="66" charset="0"/>
              <a:cs typeface="Courier New"/>
            </a:endParaRP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mic Sans MS" panose="030F0902030302020204" pitchFamily="66" charset="0"/>
                <a:cs typeface="Courier New"/>
              </a:rPr>
              <a:t>			</a:t>
            </a: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(2 ^ 3) ^ 3 + 5 * 1</a:t>
            </a: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endParaRPr lang="en-US" sz="2400" spc="-5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tabLst>
                <a:tab pos="114300" algn="l"/>
              </a:tabLst>
            </a:pPr>
            <a:r>
              <a:rPr lang="en-US" sz="2400" spc="-5" dirty="0">
                <a:latin typeface="Courier New" panose="02070309020205020404" pitchFamily="49" charset="0"/>
                <a:cs typeface="Courier New" panose="02070309020205020404" pitchFamily="49" charset="0"/>
              </a:rPr>
              <a:t>			1 + 2 - 1 * 3 / 3 + 2 ^ 2 / 3</a:t>
            </a:r>
          </a:p>
        </p:txBody>
      </p:sp>
    </p:spTree>
    <p:extLst>
      <p:ext uri="{BB962C8B-B14F-4D97-AF65-F5344CB8AC3E}">
        <p14:creationId xmlns:p14="http://schemas.microsoft.com/office/powerpoint/2010/main" val="1901559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53281"/>
            <a:ext cx="8686798" cy="275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Queue ADT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operations of queue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Enqueuing, dequeuing, </a:t>
            </a:r>
            <a:r>
              <a:rPr kumimoji="0" lang="en-US" altLang="en-US" sz="220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etc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Implementation of queue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942247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The Queue ADT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52" y="1074668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Another form of restricted list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Insertion is done at one end, whereas deletion is performed at the other end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Basic operations of queue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enqueue: insert an element at the rear of the list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dequeue: delete the element at the front of the list</a:t>
            </a:r>
          </a:p>
          <a:p>
            <a:pPr lvl="1"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mic Sans MS" panose="030F0902030302020204" pitchFamily="66" charset="0"/>
              </a:rPr>
              <a:t>First-in First-out (FIFO)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list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DB4E4-9EBA-4EA0-A24E-345E46108BCB}"/>
              </a:ext>
            </a:extLst>
          </p:cNvPr>
          <p:cNvCxnSpPr>
            <a:cxnSpLocks/>
          </p:cNvCxnSpPr>
          <p:nvPr/>
        </p:nvCxnSpPr>
        <p:spPr>
          <a:xfrm flipH="1">
            <a:off x="6059698" y="4651074"/>
            <a:ext cx="146304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1645CC-4013-4138-B864-202CC29D9E41}"/>
              </a:ext>
            </a:extLst>
          </p:cNvPr>
          <p:cNvCxnSpPr>
            <a:cxnSpLocks/>
          </p:cNvCxnSpPr>
          <p:nvPr/>
        </p:nvCxnSpPr>
        <p:spPr>
          <a:xfrm flipH="1">
            <a:off x="1663306" y="4637218"/>
            <a:ext cx="1463040" cy="1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3E7871-D8D0-417F-BF25-0F795A4BF642}"/>
              </a:ext>
            </a:extLst>
          </p:cNvPr>
          <p:cNvSpPr/>
          <p:nvPr/>
        </p:nvSpPr>
        <p:spPr>
          <a:xfrm>
            <a:off x="3086860" y="4073802"/>
            <a:ext cx="2992581" cy="11545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Queue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47334-92CB-4865-B5D3-60CDF9BABCAB}"/>
              </a:ext>
            </a:extLst>
          </p:cNvPr>
          <p:cNvSpPr/>
          <p:nvPr/>
        </p:nvSpPr>
        <p:spPr>
          <a:xfrm>
            <a:off x="6254933" y="4154431"/>
            <a:ext cx="1551710" cy="364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anose="030F0902030302020204" pitchFamily="66" charset="0"/>
              </a:rPr>
              <a:t>enqueue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39CF5-B028-4AED-A6AE-41DB5235B910}"/>
              </a:ext>
            </a:extLst>
          </p:cNvPr>
          <p:cNvSpPr/>
          <p:nvPr/>
        </p:nvSpPr>
        <p:spPr>
          <a:xfrm>
            <a:off x="1350420" y="4123547"/>
            <a:ext cx="1551710" cy="364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4503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Array — Data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An array is a structure of ﬁxed-size data records such that each  element can be efﬁciently located by its index or (equivalently)  address.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Advantages of contiguously-allocated arrays include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Constant-time access given the index.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Arrays consist purely of data, so no space is wasted with links or other  formatting information.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Physical continuity (memory locality) between successive data accesses helps  exploit the high-speed cache memory on modern computer architectures.</a:t>
            </a:r>
          </a:p>
          <a:p>
            <a:pPr defTabSz="914400">
              <a:defRPr/>
            </a:pP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8352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Applications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59371"/>
            <a:ext cx="8686798" cy="337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Real life examples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Waiting in line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Waiting on hold for tech support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Applications related to Computer Science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Threads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Job scheduling (e.g., Round-Robin algorithm for CPU allocation)</a:t>
            </a:r>
          </a:p>
          <a:p>
            <a:pPr marL="457200" lvl="1" indent="0" defTabSz="914400">
              <a:buNone/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9D916-61BF-41C6-3013-0EB1A906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7" y="1021268"/>
            <a:ext cx="2426171" cy="16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91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Array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52363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There are several different algorithms to implement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Enqueue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and 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Dequeue</a:t>
            </a:r>
          </a:p>
          <a:p>
            <a:pPr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Naïve way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enqueuing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front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is always fixed, and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moves forward in the array</a:t>
            </a:r>
          </a:p>
          <a:p>
            <a:pPr marL="457200" lvl="1" indent="0" defTabSz="914400">
              <a:buNone/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440EB-B0D5-48B1-918D-62912572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7" y="3586401"/>
            <a:ext cx="7204364" cy="24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66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Array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4666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Naïve way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enqueuing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front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is always fixed, and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moves forward in the array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dequeuing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element at the front the queue is removed. Move all the elements after it by one position. (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Inefficient!!!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)</a:t>
            </a:r>
          </a:p>
          <a:p>
            <a:pPr marL="457200" lvl="1" indent="0" defTabSz="914400">
              <a:buNone/>
              <a:defRPr/>
            </a:pP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25236-2427-42CC-BACE-1436C8F8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3437624"/>
            <a:ext cx="7204364" cy="24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33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Array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3516"/>
            <a:ext cx="8686798" cy="506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Better way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an item is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enqueued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make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 forward 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an item is 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dequeued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front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 moves by one element towards  the back of the queue (thus removing the front item, so no copying to  neighboring elements is needed)</a:t>
            </a:r>
            <a:endParaRPr lang="en-US" altLang="en-US" sz="2200" dirty="0">
              <a:latin typeface="Comic Sans MS" panose="030F09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390A9-B462-4D6E-AF6E-AC0C40AE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20" y="3709119"/>
            <a:ext cx="7265958" cy="16565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77549E-A41D-4EDB-B32F-A625454CDCB8}"/>
              </a:ext>
            </a:extLst>
          </p:cNvPr>
          <p:cNvSpPr/>
          <p:nvPr/>
        </p:nvSpPr>
        <p:spPr>
          <a:xfrm>
            <a:off x="1593273" y="5455201"/>
            <a:ext cx="7093527" cy="765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omic Sans MS" panose="030F0902030302020204" pitchFamily="66" charset="0"/>
              </a:rPr>
              <a:t>The problem here is that the rear index cannot move beyond the last element in the array.</a:t>
            </a:r>
          </a:p>
        </p:txBody>
      </p:sp>
    </p:spTree>
    <p:extLst>
      <p:ext uri="{BB962C8B-B14F-4D97-AF65-F5344CB8AC3E}">
        <p14:creationId xmlns:p14="http://schemas.microsoft.com/office/powerpoint/2010/main" val="8199087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Implementation using Circular Array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4667"/>
            <a:ext cx="8686798" cy="22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Using a 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anose="030F0902030302020204" pitchFamily="66" charset="0"/>
              </a:rPr>
              <a:t>circular array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When an element moves past the end of a circular array, it wraps around to the beginning, e.g.,</a:t>
            </a:r>
            <a:endParaRPr kumimoji="0" lang="en-US" altLang="en-US" sz="24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OOOOO7963 -&gt; 4OOOO7963 (after Enqueue(4))</a:t>
            </a:r>
          </a:p>
          <a:p>
            <a:pPr lvl="1" defTabSz="914400">
              <a:buFont typeface="Courier New" panose="02070309020205020404" pitchFamily="49" charset="0"/>
              <a:buChar char="o"/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After Enqueue(4), the </a:t>
            </a:r>
            <a:r>
              <a:rPr kumimoji="0" lang="en-US" altLang="en-US" sz="220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rear index</a:t>
            </a: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anose="030F0902030302020204" pitchFamily="66" charset="0"/>
              </a:rPr>
              <a:t> moves to 0</a:t>
            </a:r>
          </a:p>
        </p:txBody>
      </p:sp>
    </p:spTree>
    <p:extLst>
      <p:ext uri="{BB962C8B-B14F-4D97-AF65-F5344CB8AC3E}">
        <p14:creationId xmlns:p14="http://schemas.microsoft.com/office/powerpoint/2010/main" val="2718468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Implementation using Circular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CBCE1-0461-4D66-BD3C-1254DB16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46" y="1110030"/>
            <a:ext cx="2664690" cy="2978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7801C-5021-4D3F-996C-F17D61C0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46" y="4310239"/>
            <a:ext cx="2664690" cy="2006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686C81-C04E-4012-861A-C6F1BF900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359" y="2200017"/>
            <a:ext cx="2879578" cy="28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Empty or Full?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15C8B21-1268-4377-ABB0-C11ACB3B5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25915"/>
            <a:ext cx="8915400" cy="5328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Empty queue</a:t>
            </a:r>
          </a:p>
          <a:p>
            <a:pPr lvl="1" defTabSz="914400">
              <a:defRPr/>
            </a:pPr>
            <a:r>
              <a:rPr kumimoji="0" lang="en-US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rear = front - 1</a:t>
            </a:r>
          </a:p>
          <a:p>
            <a:pPr lvl="1" defTabSz="914400"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Full queue?</a:t>
            </a:r>
          </a:p>
          <a:p>
            <a:pPr lvl="1"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the same!</a:t>
            </a:r>
          </a:p>
          <a:p>
            <a:pPr lvl="1"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Reason: 𝑛 values to represent 𝑛 + 1 states</a:t>
            </a:r>
            <a:endParaRPr lang="en-US" altLang="en-US" sz="2400" dirty="0">
              <a:latin typeface="Comic Sans MS" panose="030F0902030302020204" pitchFamily="66" charset="0"/>
            </a:endParaRPr>
          </a:p>
          <a:p>
            <a:pPr defTabSz="914400">
              <a:defRPr/>
            </a:pP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lang="en-US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Solutions</a:t>
            </a:r>
          </a:p>
          <a:p>
            <a:pPr lvl="1"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Use a </a:t>
            </a:r>
            <a:r>
              <a:rPr lang="en-US" altLang="en-US" sz="22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boolean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variable to say explicitly whether the queue is empty or not</a:t>
            </a:r>
          </a:p>
          <a:p>
            <a:pPr lvl="1"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Make the array of size 𝑛 + 1 and only allow 𝑛 elements to be stored</a:t>
            </a:r>
          </a:p>
          <a:p>
            <a:pPr lvl="1" defTabSz="914400">
              <a:defRPr/>
            </a:pP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Use a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902030302020204" pitchFamily="66" charset="0"/>
              </a:rPr>
              <a:t>counter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of the </a:t>
            </a:r>
            <a:r>
              <a:rPr lang="en-US" altLang="en-US" sz="2200" u="sng" dirty="0">
                <a:solidFill>
                  <a:schemeClr val="tx1"/>
                </a:solidFill>
                <a:latin typeface="Comic Sans MS" panose="030F0902030302020204" pitchFamily="66" charset="0"/>
              </a:rPr>
              <a:t>number of elements</a:t>
            </a:r>
            <a:r>
              <a:rPr lang="en-US" altLang="en-US" sz="2200" dirty="0">
                <a:solidFill>
                  <a:schemeClr val="tx1"/>
                </a:solidFill>
                <a:latin typeface="Comic Sans MS" panose="030F0902030302020204" pitchFamily="66" charset="0"/>
              </a:rPr>
              <a:t> in the queue</a:t>
            </a: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lvl="1" defTabSz="914400">
              <a:defRPr/>
            </a:pPr>
            <a:endParaRPr kumimoji="0" lang="en-US" altLang="en-US" sz="2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9168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139392" y="171943"/>
            <a:ext cx="8915400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Queue Implementation of Circular Array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42E4237-1E64-4388-A19F-22A2E6E3D7FE}"/>
              </a:ext>
            </a:extLst>
          </p:cNvPr>
          <p:cNvSpPr/>
          <p:nvPr/>
        </p:nvSpPr>
        <p:spPr>
          <a:xfrm>
            <a:off x="498764" y="1146893"/>
            <a:ext cx="7906327" cy="5050705"/>
          </a:xfrm>
          <a:custGeom>
            <a:avLst/>
            <a:gdLst>
              <a:gd name="connsiteX0" fmla="*/ 0 w 7906327"/>
              <a:gd name="connsiteY0" fmla="*/ 0 h 5050705"/>
              <a:gd name="connsiteX1" fmla="*/ 327548 w 7906327"/>
              <a:gd name="connsiteY1" fmla="*/ 0 h 5050705"/>
              <a:gd name="connsiteX2" fmla="*/ 892285 w 7906327"/>
              <a:gd name="connsiteY2" fmla="*/ 0 h 5050705"/>
              <a:gd name="connsiteX3" fmla="*/ 1615150 w 7906327"/>
              <a:gd name="connsiteY3" fmla="*/ 0 h 5050705"/>
              <a:gd name="connsiteX4" fmla="*/ 2100824 w 7906327"/>
              <a:gd name="connsiteY4" fmla="*/ 0 h 5050705"/>
              <a:gd name="connsiteX5" fmla="*/ 2507435 w 7906327"/>
              <a:gd name="connsiteY5" fmla="*/ 0 h 5050705"/>
              <a:gd name="connsiteX6" fmla="*/ 3151236 w 7906327"/>
              <a:gd name="connsiteY6" fmla="*/ 0 h 5050705"/>
              <a:gd name="connsiteX7" fmla="*/ 3795037 w 7906327"/>
              <a:gd name="connsiteY7" fmla="*/ 0 h 5050705"/>
              <a:gd name="connsiteX8" fmla="*/ 4438838 w 7906327"/>
              <a:gd name="connsiteY8" fmla="*/ 0 h 5050705"/>
              <a:gd name="connsiteX9" fmla="*/ 4924512 w 7906327"/>
              <a:gd name="connsiteY9" fmla="*/ 0 h 5050705"/>
              <a:gd name="connsiteX10" fmla="*/ 5410187 w 7906327"/>
              <a:gd name="connsiteY10" fmla="*/ 0 h 5050705"/>
              <a:gd name="connsiteX11" fmla="*/ 5974924 w 7906327"/>
              <a:gd name="connsiteY11" fmla="*/ 0 h 5050705"/>
              <a:gd name="connsiteX12" fmla="*/ 6460599 w 7906327"/>
              <a:gd name="connsiteY12" fmla="*/ 0 h 5050705"/>
              <a:gd name="connsiteX13" fmla="*/ 6788146 w 7906327"/>
              <a:gd name="connsiteY13" fmla="*/ 0 h 5050705"/>
              <a:gd name="connsiteX14" fmla="*/ 7906327 w 7906327"/>
              <a:gd name="connsiteY14" fmla="*/ 0 h 5050705"/>
              <a:gd name="connsiteX15" fmla="*/ 7906327 w 7906327"/>
              <a:gd name="connsiteY15" fmla="*/ 662204 h 5050705"/>
              <a:gd name="connsiteX16" fmla="*/ 7906327 w 7906327"/>
              <a:gd name="connsiteY16" fmla="*/ 1324407 h 5050705"/>
              <a:gd name="connsiteX17" fmla="*/ 7906327 w 7906327"/>
              <a:gd name="connsiteY17" fmla="*/ 1784582 h 5050705"/>
              <a:gd name="connsiteX18" fmla="*/ 7906327 w 7906327"/>
              <a:gd name="connsiteY18" fmla="*/ 2194251 h 5050705"/>
              <a:gd name="connsiteX19" fmla="*/ 7906327 w 7906327"/>
              <a:gd name="connsiteY19" fmla="*/ 2755440 h 5050705"/>
              <a:gd name="connsiteX20" fmla="*/ 7906327 w 7906327"/>
              <a:gd name="connsiteY20" fmla="*/ 3215616 h 5050705"/>
              <a:gd name="connsiteX21" fmla="*/ 7906327 w 7906327"/>
              <a:gd name="connsiteY21" fmla="*/ 3625284 h 5050705"/>
              <a:gd name="connsiteX22" fmla="*/ 7906327 w 7906327"/>
              <a:gd name="connsiteY22" fmla="*/ 4085459 h 5050705"/>
              <a:gd name="connsiteX23" fmla="*/ 7906327 w 7906327"/>
              <a:gd name="connsiteY23" fmla="*/ 4545635 h 5050705"/>
              <a:gd name="connsiteX24" fmla="*/ 7906327 w 7906327"/>
              <a:gd name="connsiteY24" fmla="*/ 5050705 h 5050705"/>
              <a:gd name="connsiteX25" fmla="*/ 7262526 w 7906327"/>
              <a:gd name="connsiteY25" fmla="*/ 5050705 h 5050705"/>
              <a:gd name="connsiteX26" fmla="*/ 6697788 w 7906327"/>
              <a:gd name="connsiteY26" fmla="*/ 5050705 h 5050705"/>
              <a:gd name="connsiteX27" fmla="*/ 5974924 w 7906327"/>
              <a:gd name="connsiteY27" fmla="*/ 5050705 h 5050705"/>
              <a:gd name="connsiteX28" fmla="*/ 5489250 w 7906327"/>
              <a:gd name="connsiteY28" fmla="*/ 5050705 h 5050705"/>
              <a:gd name="connsiteX29" fmla="*/ 5161702 w 7906327"/>
              <a:gd name="connsiteY29" fmla="*/ 5050705 h 5050705"/>
              <a:gd name="connsiteX30" fmla="*/ 4834154 w 7906327"/>
              <a:gd name="connsiteY30" fmla="*/ 5050705 h 5050705"/>
              <a:gd name="connsiteX31" fmla="*/ 4427543 w 7906327"/>
              <a:gd name="connsiteY31" fmla="*/ 5050705 h 5050705"/>
              <a:gd name="connsiteX32" fmla="*/ 3783742 w 7906327"/>
              <a:gd name="connsiteY32" fmla="*/ 5050705 h 5050705"/>
              <a:gd name="connsiteX33" fmla="*/ 3377131 w 7906327"/>
              <a:gd name="connsiteY33" fmla="*/ 5050705 h 5050705"/>
              <a:gd name="connsiteX34" fmla="*/ 2970520 w 7906327"/>
              <a:gd name="connsiteY34" fmla="*/ 5050705 h 5050705"/>
              <a:gd name="connsiteX35" fmla="*/ 2247656 w 7906327"/>
              <a:gd name="connsiteY35" fmla="*/ 5050705 h 5050705"/>
              <a:gd name="connsiteX36" fmla="*/ 1682918 w 7906327"/>
              <a:gd name="connsiteY36" fmla="*/ 5050705 h 5050705"/>
              <a:gd name="connsiteX37" fmla="*/ 1118181 w 7906327"/>
              <a:gd name="connsiteY37" fmla="*/ 5050705 h 5050705"/>
              <a:gd name="connsiteX38" fmla="*/ 711569 w 7906327"/>
              <a:gd name="connsiteY38" fmla="*/ 5050705 h 5050705"/>
              <a:gd name="connsiteX39" fmla="*/ 0 w 7906327"/>
              <a:gd name="connsiteY39" fmla="*/ 5050705 h 5050705"/>
              <a:gd name="connsiteX40" fmla="*/ 0 w 7906327"/>
              <a:gd name="connsiteY40" fmla="*/ 4540023 h 5050705"/>
              <a:gd name="connsiteX41" fmla="*/ 0 w 7906327"/>
              <a:gd name="connsiteY41" fmla="*/ 4029340 h 5050705"/>
              <a:gd name="connsiteX42" fmla="*/ 0 w 7906327"/>
              <a:gd name="connsiteY42" fmla="*/ 3468151 h 5050705"/>
              <a:gd name="connsiteX43" fmla="*/ 0 w 7906327"/>
              <a:gd name="connsiteY43" fmla="*/ 2906961 h 5050705"/>
              <a:gd name="connsiteX44" fmla="*/ 0 w 7906327"/>
              <a:gd name="connsiteY44" fmla="*/ 2497293 h 5050705"/>
              <a:gd name="connsiteX45" fmla="*/ 0 w 7906327"/>
              <a:gd name="connsiteY45" fmla="*/ 1986611 h 5050705"/>
              <a:gd name="connsiteX46" fmla="*/ 0 w 7906327"/>
              <a:gd name="connsiteY46" fmla="*/ 1475928 h 5050705"/>
              <a:gd name="connsiteX47" fmla="*/ 0 w 7906327"/>
              <a:gd name="connsiteY47" fmla="*/ 813725 h 5050705"/>
              <a:gd name="connsiteX48" fmla="*/ 0 w 7906327"/>
              <a:gd name="connsiteY48" fmla="*/ 0 h 50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906327" h="5050705" extrusionOk="0">
                <a:moveTo>
                  <a:pt x="0" y="0"/>
                </a:moveTo>
                <a:cubicBezTo>
                  <a:pt x="154115" y="-16622"/>
                  <a:pt x="212696" y="22017"/>
                  <a:pt x="327548" y="0"/>
                </a:cubicBezTo>
                <a:cubicBezTo>
                  <a:pt x="442400" y="-22017"/>
                  <a:pt x="667502" y="4142"/>
                  <a:pt x="892285" y="0"/>
                </a:cubicBezTo>
                <a:cubicBezTo>
                  <a:pt x="1117068" y="-4142"/>
                  <a:pt x="1271486" y="80771"/>
                  <a:pt x="1615150" y="0"/>
                </a:cubicBezTo>
                <a:cubicBezTo>
                  <a:pt x="1958815" y="-80771"/>
                  <a:pt x="1990267" y="47215"/>
                  <a:pt x="2100824" y="0"/>
                </a:cubicBezTo>
                <a:cubicBezTo>
                  <a:pt x="2211381" y="-47215"/>
                  <a:pt x="2341514" y="4721"/>
                  <a:pt x="2507435" y="0"/>
                </a:cubicBezTo>
                <a:cubicBezTo>
                  <a:pt x="2673356" y="-4721"/>
                  <a:pt x="2909511" y="47433"/>
                  <a:pt x="3151236" y="0"/>
                </a:cubicBezTo>
                <a:cubicBezTo>
                  <a:pt x="3392961" y="-47433"/>
                  <a:pt x="3510773" y="22262"/>
                  <a:pt x="3795037" y="0"/>
                </a:cubicBezTo>
                <a:cubicBezTo>
                  <a:pt x="4079301" y="-22262"/>
                  <a:pt x="4140165" y="66506"/>
                  <a:pt x="4438838" y="0"/>
                </a:cubicBezTo>
                <a:cubicBezTo>
                  <a:pt x="4737511" y="-66506"/>
                  <a:pt x="4806743" y="8184"/>
                  <a:pt x="4924512" y="0"/>
                </a:cubicBezTo>
                <a:cubicBezTo>
                  <a:pt x="5042281" y="-8184"/>
                  <a:pt x="5172774" y="41089"/>
                  <a:pt x="5410187" y="0"/>
                </a:cubicBezTo>
                <a:cubicBezTo>
                  <a:pt x="5647600" y="-41089"/>
                  <a:pt x="5713678" y="34674"/>
                  <a:pt x="5974924" y="0"/>
                </a:cubicBezTo>
                <a:cubicBezTo>
                  <a:pt x="6236170" y="-34674"/>
                  <a:pt x="6274974" y="5890"/>
                  <a:pt x="6460599" y="0"/>
                </a:cubicBezTo>
                <a:cubicBezTo>
                  <a:pt x="6646225" y="-5890"/>
                  <a:pt x="6658006" y="9332"/>
                  <a:pt x="6788146" y="0"/>
                </a:cubicBezTo>
                <a:cubicBezTo>
                  <a:pt x="6918286" y="-9332"/>
                  <a:pt x="7413555" y="57901"/>
                  <a:pt x="7906327" y="0"/>
                </a:cubicBezTo>
                <a:cubicBezTo>
                  <a:pt x="7961127" y="135308"/>
                  <a:pt x="7892685" y="523102"/>
                  <a:pt x="7906327" y="662204"/>
                </a:cubicBezTo>
                <a:cubicBezTo>
                  <a:pt x="7919969" y="801306"/>
                  <a:pt x="7841390" y="1061980"/>
                  <a:pt x="7906327" y="1324407"/>
                </a:cubicBezTo>
                <a:cubicBezTo>
                  <a:pt x="7971264" y="1586834"/>
                  <a:pt x="7863196" y="1599943"/>
                  <a:pt x="7906327" y="1784582"/>
                </a:cubicBezTo>
                <a:cubicBezTo>
                  <a:pt x="7949458" y="1969222"/>
                  <a:pt x="7887609" y="1991078"/>
                  <a:pt x="7906327" y="2194251"/>
                </a:cubicBezTo>
                <a:cubicBezTo>
                  <a:pt x="7925045" y="2397424"/>
                  <a:pt x="7861030" y="2615107"/>
                  <a:pt x="7906327" y="2755440"/>
                </a:cubicBezTo>
                <a:cubicBezTo>
                  <a:pt x="7951624" y="2895773"/>
                  <a:pt x="7871348" y="3041986"/>
                  <a:pt x="7906327" y="3215616"/>
                </a:cubicBezTo>
                <a:cubicBezTo>
                  <a:pt x="7941306" y="3389246"/>
                  <a:pt x="7904360" y="3521102"/>
                  <a:pt x="7906327" y="3625284"/>
                </a:cubicBezTo>
                <a:cubicBezTo>
                  <a:pt x="7908294" y="3729466"/>
                  <a:pt x="7856089" y="3920024"/>
                  <a:pt x="7906327" y="4085459"/>
                </a:cubicBezTo>
                <a:cubicBezTo>
                  <a:pt x="7956565" y="4250895"/>
                  <a:pt x="7877134" y="4424348"/>
                  <a:pt x="7906327" y="4545635"/>
                </a:cubicBezTo>
                <a:cubicBezTo>
                  <a:pt x="7935520" y="4666922"/>
                  <a:pt x="7897574" y="4940696"/>
                  <a:pt x="7906327" y="5050705"/>
                </a:cubicBezTo>
                <a:cubicBezTo>
                  <a:pt x="7645649" y="5088526"/>
                  <a:pt x="7547638" y="5030274"/>
                  <a:pt x="7262526" y="5050705"/>
                </a:cubicBezTo>
                <a:cubicBezTo>
                  <a:pt x="6977414" y="5071136"/>
                  <a:pt x="6834429" y="5043608"/>
                  <a:pt x="6697788" y="5050705"/>
                </a:cubicBezTo>
                <a:cubicBezTo>
                  <a:pt x="6561147" y="5057802"/>
                  <a:pt x="6238120" y="5032556"/>
                  <a:pt x="5974924" y="5050705"/>
                </a:cubicBezTo>
                <a:cubicBezTo>
                  <a:pt x="5711728" y="5068854"/>
                  <a:pt x="5721606" y="4993182"/>
                  <a:pt x="5489250" y="5050705"/>
                </a:cubicBezTo>
                <a:cubicBezTo>
                  <a:pt x="5256894" y="5108228"/>
                  <a:pt x="5242421" y="5041141"/>
                  <a:pt x="5161702" y="5050705"/>
                </a:cubicBezTo>
                <a:cubicBezTo>
                  <a:pt x="5080983" y="5060269"/>
                  <a:pt x="4942522" y="5023639"/>
                  <a:pt x="4834154" y="5050705"/>
                </a:cubicBezTo>
                <a:cubicBezTo>
                  <a:pt x="4725786" y="5077771"/>
                  <a:pt x="4557284" y="5035110"/>
                  <a:pt x="4427543" y="5050705"/>
                </a:cubicBezTo>
                <a:cubicBezTo>
                  <a:pt x="4297802" y="5066300"/>
                  <a:pt x="3934886" y="4993331"/>
                  <a:pt x="3783742" y="5050705"/>
                </a:cubicBezTo>
                <a:cubicBezTo>
                  <a:pt x="3632598" y="5108079"/>
                  <a:pt x="3528613" y="5038709"/>
                  <a:pt x="3377131" y="5050705"/>
                </a:cubicBezTo>
                <a:cubicBezTo>
                  <a:pt x="3225649" y="5062701"/>
                  <a:pt x="3141865" y="5037623"/>
                  <a:pt x="2970520" y="5050705"/>
                </a:cubicBezTo>
                <a:cubicBezTo>
                  <a:pt x="2799175" y="5063787"/>
                  <a:pt x="2398124" y="4973295"/>
                  <a:pt x="2247656" y="5050705"/>
                </a:cubicBezTo>
                <a:cubicBezTo>
                  <a:pt x="2097188" y="5128115"/>
                  <a:pt x="1929864" y="4985389"/>
                  <a:pt x="1682918" y="5050705"/>
                </a:cubicBezTo>
                <a:cubicBezTo>
                  <a:pt x="1435972" y="5116021"/>
                  <a:pt x="1280813" y="4990884"/>
                  <a:pt x="1118181" y="5050705"/>
                </a:cubicBezTo>
                <a:cubicBezTo>
                  <a:pt x="955549" y="5110526"/>
                  <a:pt x="796447" y="5023996"/>
                  <a:pt x="711569" y="5050705"/>
                </a:cubicBezTo>
                <a:cubicBezTo>
                  <a:pt x="626691" y="5077414"/>
                  <a:pt x="271324" y="4994993"/>
                  <a:pt x="0" y="5050705"/>
                </a:cubicBezTo>
                <a:cubicBezTo>
                  <a:pt x="-36876" y="4937572"/>
                  <a:pt x="45055" y="4697714"/>
                  <a:pt x="0" y="4540023"/>
                </a:cubicBezTo>
                <a:cubicBezTo>
                  <a:pt x="-45055" y="4382332"/>
                  <a:pt x="61205" y="4205108"/>
                  <a:pt x="0" y="4029340"/>
                </a:cubicBezTo>
                <a:cubicBezTo>
                  <a:pt x="-61205" y="3853572"/>
                  <a:pt x="65045" y="3644873"/>
                  <a:pt x="0" y="3468151"/>
                </a:cubicBezTo>
                <a:cubicBezTo>
                  <a:pt x="-65045" y="3291429"/>
                  <a:pt x="25072" y="3175671"/>
                  <a:pt x="0" y="2906961"/>
                </a:cubicBezTo>
                <a:cubicBezTo>
                  <a:pt x="-25072" y="2638251"/>
                  <a:pt x="20558" y="2613940"/>
                  <a:pt x="0" y="2497293"/>
                </a:cubicBezTo>
                <a:cubicBezTo>
                  <a:pt x="-20558" y="2380646"/>
                  <a:pt x="47014" y="2099115"/>
                  <a:pt x="0" y="1986611"/>
                </a:cubicBezTo>
                <a:cubicBezTo>
                  <a:pt x="-47014" y="1874107"/>
                  <a:pt x="33248" y="1726214"/>
                  <a:pt x="0" y="1475928"/>
                </a:cubicBezTo>
                <a:cubicBezTo>
                  <a:pt x="-33248" y="1225642"/>
                  <a:pt x="60666" y="1021683"/>
                  <a:pt x="0" y="813725"/>
                </a:cubicBezTo>
                <a:cubicBezTo>
                  <a:pt x="-60666" y="605767"/>
                  <a:pt x="43196" y="18621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296132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912B3-890F-4932-9798-E240FB79A711}"/>
              </a:ext>
            </a:extLst>
          </p:cNvPr>
          <p:cNvSpPr txBox="1"/>
          <p:nvPr/>
        </p:nvSpPr>
        <p:spPr>
          <a:xfrm>
            <a:off x="641926" y="1474229"/>
            <a:ext cx="82065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Queue {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Queue(int size = 10);		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constructor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~Queue() { delete [] values; }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	destructor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(void);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Enqueue(double x);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bool Dequeue(double &amp; x);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private: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front;	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front index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rear;	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rear index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counter; 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number of elements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	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size of array queue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double* values;	</a:t>
            </a:r>
            <a:r>
              <a:rPr lang="en-US" dirty="0">
                <a:solidFill>
                  <a:srgbClr val="047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element array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83689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Create 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25917"/>
            <a:ext cx="8686799" cy="544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Allocate a queue array of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. By default,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size = 10</a:t>
            </a:r>
          </a:p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front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 is set to 0, pointing to the first element of the array</a:t>
            </a:r>
          </a:p>
          <a:p>
            <a:pPr defTabSz="914400"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rear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 is set to -1. The queue is empty initially</a:t>
            </a: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Queue::Queue(</a:t>
            </a:r>
            <a:r>
              <a:rPr kumimoji="0" lang="fr-F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size 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 = 10 */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values		=		new double[size];</a:t>
            </a:r>
          </a:p>
          <a:p>
            <a:pPr marL="457200" lvl="1" indent="0" defTabSz="914400"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fr-F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		size;</a:t>
            </a: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front		=		0;</a:t>
            </a:r>
          </a:p>
          <a:p>
            <a:pPr marL="457200" lvl="1" indent="0" defTabSz="914400"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fr-F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rear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=		</a:t>
            </a: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=		0;</a:t>
            </a:r>
            <a:endParaRPr kumimoji="0" lang="fr-F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r>
              <a:rPr lang="fr-F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572655" y="2789386"/>
            <a:ext cx="6862618" cy="278014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866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007B3B"/>
                </a:solidFill>
                <a:latin typeface="Comic Sans MS" panose="030F0902030302020204" pitchFamily="66" charset="0"/>
              </a:rPr>
              <a:t>IsEmpty</a:t>
            </a:r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 &amp; </a:t>
            </a:r>
            <a:r>
              <a:rPr lang="en-US" sz="3600" dirty="0" err="1">
                <a:solidFill>
                  <a:srgbClr val="007B3B"/>
                </a:solidFill>
                <a:latin typeface="Comic Sans MS" panose="030F0902030302020204" pitchFamily="66" charset="0"/>
              </a:rPr>
              <a:t>IsFull</a:t>
            </a:r>
            <a:endParaRPr lang="en-US" sz="3600" dirty="0">
              <a:solidFill>
                <a:srgbClr val="007B3B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025913"/>
            <a:ext cx="8850745" cy="544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Since we keep track of the number of elements that are actually in  the queue: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  <a:cs typeface="Courier New" panose="02070309020205020404" pitchFamily="49" charset="0"/>
              </a:rPr>
              <a:t>, it is easy to check if the queue is empty or full</a:t>
            </a:r>
          </a:p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(counter) return false;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		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(counter 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false;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	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572655" y="2470619"/>
            <a:ext cx="4775200" cy="1422396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CB11D6-2767-4A7D-98CC-7A7A0752D253}"/>
              </a:ext>
            </a:extLst>
          </p:cNvPr>
          <p:cNvSpPr/>
          <p:nvPr/>
        </p:nvSpPr>
        <p:spPr>
          <a:xfrm>
            <a:off x="572655" y="4070563"/>
            <a:ext cx="4775200" cy="2175242"/>
          </a:xfrm>
          <a:prstGeom prst="rect">
            <a:avLst/>
          </a:prstGeom>
          <a:noFill/>
          <a:ln w="28575">
            <a:solidFill>
              <a:srgbClr val="047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8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Dynamic Arrays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C9BA43C0-27C4-4A58-9D1F-7EDEA59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1214438"/>
            <a:ext cx="8686798" cy="4280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Unfortunately, we cannot adjust the size of simple arrays in the middle of a program’s execution.</a:t>
            </a: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Compensating by allocating extremely large arrays can waste a lot of  space.</a:t>
            </a:r>
            <a:endParaRPr lang="en-US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defTabSz="914400">
              <a:defRPr/>
            </a:pPr>
            <a:r>
              <a:rPr kumimoji="0" lang="en-US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902030302020204" pitchFamily="66" charset="0"/>
              </a:rPr>
              <a:t>With dynamic arrays we start with an array of size 1 and double its  size from 𝑚 to 2𝑚 each time we run out of space.</a:t>
            </a:r>
          </a:p>
        </p:txBody>
      </p:sp>
    </p:spTree>
    <p:extLst>
      <p:ext uri="{BB962C8B-B14F-4D97-AF65-F5344CB8AC3E}">
        <p14:creationId xmlns:p14="http://schemas.microsoft.com/office/powerpoint/2010/main" val="14046250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Enqueue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Queue::Enqueue(double x)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IsFull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queue is full." &lt;&lt;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  			return false;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calculate the new rear position (circular) 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rear = (rear + 1) %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// insert new item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values[rear] = x;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update counter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counter++;  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491835" y="1463967"/>
            <a:ext cx="7922492" cy="4816760"/>
          </a:xfrm>
          <a:custGeom>
            <a:avLst/>
            <a:gdLst>
              <a:gd name="connsiteX0" fmla="*/ 0 w 7922492"/>
              <a:gd name="connsiteY0" fmla="*/ 0 h 4816760"/>
              <a:gd name="connsiteX1" fmla="*/ 724342 w 7922492"/>
              <a:gd name="connsiteY1" fmla="*/ 0 h 4816760"/>
              <a:gd name="connsiteX2" fmla="*/ 1448684 w 7922492"/>
              <a:gd name="connsiteY2" fmla="*/ 0 h 4816760"/>
              <a:gd name="connsiteX3" fmla="*/ 2014577 w 7922492"/>
              <a:gd name="connsiteY3" fmla="*/ 0 h 4816760"/>
              <a:gd name="connsiteX4" fmla="*/ 2342794 w 7922492"/>
              <a:gd name="connsiteY4" fmla="*/ 0 h 4816760"/>
              <a:gd name="connsiteX5" fmla="*/ 3067136 w 7922492"/>
              <a:gd name="connsiteY5" fmla="*/ 0 h 4816760"/>
              <a:gd name="connsiteX6" fmla="*/ 3712253 w 7922492"/>
              <a:gd name="connsiteY6" fmla="*/ 0 h 4816760"/>
              <a:gd name="connsiteX7" fmla="*/ 4198921 w 7922492"/>
              <a:gd name="connsiteY7" fmla="*/ 0 h 4816760"/>
              <a:gd name="connsiteX8" fmla="*/ 4606363 w 7922492"/>
              <a:gd name="connsiteY8" fmla="*/ 0 h 4816760"/>
              <a:gd name="connsiteX9" fmla="*/ 4934581 w 7922492"/>
              <a:gd name="connsiteY9" fmla="*/ 0 h 4816760"/>
              <a:gd name="connsiteX10" fmla="*/ 5500473 w 7922492"/>
              <a:gd name="connsiteY10" fmla="*/ 0 h 4816760"/>
              <a:gd name="connsiteX11" fmla="*/ 5907915 w 7922492"/>
              <a:gd name="connsiteY11" fmla="*/ 0 h 4816760"/>
              <a:gd name="connsiteX12" fmla="*/ 6632258 w 7922492"/>
              <a:gd name="connsiteY12" fmla="*/ 0 h 4816760"/>
              <a:gd name="connsiteX13" fmla="*/ 7277375 w 7922492"/>
              <a:gd name="connsiteY13" fmla="*/ 0 h 4816760"/>
              <a:gd name="connsiteX14" fmla="*/ 7922492 w 7922492"/>
              <a:gd name="connsiteY14" fmla="*/ 0 h 4816760"/>
              <a:gd name="connsiteX15" fmla="*/ 7922492 w 7922492"/>
              <a:gd name="connsiteY15" fmla="*/ 390693 h 4816760"/>
              <a:gd name="connsiteX16" fmla="*/ 7922492 w 7922492"/>
              <a:gd name="connsiteY16" fmla="*/ 829553 h 4816760"/>
              <a:gd name="connsiteX17" fmla="*/ 7922492 w 7922492"/>
              <a:gd name="connsiteY17" fmla="*/ 1220246 h 4816760"/>
              <a:gd name="connsiteX18" fmla="*/ 7922492 w 7922492"/>
              <a:gd name="connsiteY18" fmla="*/ 1755441 h 4816760"/>
              <a:gd name="connsiteX19" fmla="*/ 7922492 w 7922492"/>
              <a:gd name="connsiteY19" fmla="*/ 2386972 h 4816760"/>
              <a:gd name="connsiteX20" fmla="*/ 7922492 w 7922492"/>
              <a:gd name="connsiteY20" fmla="*/ 2825833 h 4816760"/>
              <a:gd name="connsiteX21" fmla="*/ 7922492 w 7922492"/>
              <a:gd name="connsiteY21" fmla="*/ 3457363 h 4816760"/>
              <a:gd name="connsiteX22" fmla="*/ 7922492 w 7922492"/>
              <a:gd name="connsiteY22" fmla="*/ 4088894 h 4816760"/>
              <a:gd name="connsiteX23" fmla="*/ 7922492 w 7922492"/>
              <a:gd name="connsiteY23" fmla="*/ 4816760 h 4816760"/>
              <a:gd name="connsiteX24" fmla="*/ 7435825 w 7922492"/>
              <a:gd name="connsiteY24" fmla="*/ 4816760 h 4816760"/>
              <a:gd name="connsiteX25" fmla="*/ 7107607 w 7922492"/>
              <a:gd name="connsiteY25" fmla="*/ 4816760 h 4816760"/>
              <a:gd name="connsiteX26" fmla="*/ 6541715 w 7922492"/>
              <a:gd name="connsiteY26" fmla="*/ 4816760 h 4816760"/>
              <a:gd name="connsiteX27" fmla="*/ 5975823 w 7922492"/>
              <a:gd name="connsiteY27" fmla="*/ 4816760 h 4816760"/>
              <a:gd name="connsiteX28" fmla="*/ 5647605 w 7922492"/>
              <a:gd name="connsiteY28" fmla="*/ 4816760 h 4816760"/>
              <a:gd name="connsiteX29" fmla="*/ 5240163 w 7922492"/>
              <a:gd name="connsiteY29" fmla="*/ 4816760 h 4816760"/>
              <a:gd name="connsiteX30" fmla="*/ 4832720 w 7922492"/>
              <a:gd name="connsiteY30" fmla="*/ 4816760 h 4816760"/>
              <a:gd name="connsiteX31" fmla="*/ 4266828 w 7922492"/>
              <a:gd name="connsiteY31" fmla="*/ 4816760 h 4816760"/>
              <a:gd name="connsiteX32" fmla="*/ 3938610 w 7922492"/>
              <a:gd name="connsiteY32" fmla="*/ 4816760 h 4816760"/>
              <a:gd name="connsiteX33" fmla="*/ 3293493 w 7922492"/>
              <a:gd name="connsiteY33" fmla="*/ 4816760 h 4816760"/>
              <a:gd name="connsiteX34" fmla="*/ 2569151 w 7922492"/>
              <a:gd name="connsiteY34" fmla="*/ 4816760 h 4816760"/>
              <a:gd name="connsiteX35" fmla="*/ 2003259 w 7922492"/>
              <a:gd name="connsiteY35" fmla="*/ 4816760 h 4816760"/>
              <a:gd name="connsiteX36" fmla="*/ 1595816 w 7922492"/>
              <a:gd name="connsiteY36" fmla="*/ 4816760 h 4816760"/>
              <a:gd name="connsiteX37" fmla="*/ 950699 w 7922492"/>
              <a:gd name="connsiteY37" fmla="*/ 4816760 h 4816760"/>
              <a:gd name="connsiteX38" fmla="*/ 0 w 7922492"/>
              <a:gd name="connsiteY38" fmla="*/ 4816760 h 4816760"/>
              <a:gd name="connsiteX39" fmla="*/ 0 w 7922492"/>
              <a:gd name="connsiteY39" fmla="*/ 4329732 h 4816760"/>
              <a:gd name="connsiteX40" fmla="*/ 0 w 7922492"/>
              <a:gd name="connsiteY40" fmla="*/ 3794536 h 4816760"/>
              <a:gd name="connsiteX41" fmla="*/ 0 w 7922492"/>
              <a:gd name="connsiteY41" fmla="*/ 3307509 h 4816760"/>
              <a:gd name="connsiteX42" fmla="*/ 0 w 7922492"/>
              <a:gd name="connsiteY42" fmla="*/ 2820481 h 4816760"/>
              <a:gd name="connsiteX43" fmla="*/ 0 w 7922492"/>
              <a:gd name="connsiteY43" fmla="*/ 2237117 h 4816760"/>
              <a:gd name="connsiteX44" fmla="*/ 0 w 7922492"/>
              <a:gd name="connsiteY44" fmla="*/ 1653754 h 4816760"/>
              <a:gd name="connsiteX45" fmla="*/ 0 w 7922492"/>
              <a:gd name="connsiteY45" fmla="*/ 1214894 h 4816760"/>
              <a:gd name="connsiteX46" fmla="*/ 0 w 7922492"/>
              <a:gd name="connsiteY46" fmla="*/ 727866 h 4816760"/>
              <a:gd name="connsiteX47" fmla="*/ 0 w 7922492"/>
              <a:gd name="connsiteY47" fmla="*/ 0 h 481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922492" h="4816760" extrusionOk="0">
                <a:moveTo>
                  <a:pt x="0" y="0"/>
                </a:moveTo>
                <a:cubicBezTo>
                  <a:pt x="205580" y="-71868"/>
                  <a:pt x="509198" y="69187"/>
                  <a:pt x="724342" y="0"/>
                </a:cubicBezTo>
                <a:cubicBezTo>
                  <a:pt x="939486" y="-69187"/>
                  <a:pt x="1151809" y="42720"/>
                  <a:pt x="1448684" y="0"/>
                </a:cubicBezTo>
                <a:cubicBezTo>
                  <a:pt x="1745559" y="-42720"/>
                  <a:pt x="1792693" y="36272"/>
                  <a:pt x="2014577" y="0"/>
                </a:cubicBezTo>
                <a:cubicBezTo>
                  <a:pt x="2236461" y="-36272"/>
                  <a:pt x="2254381" y="24032"/>
                  <a:pt x="2342794" y="0"/>
                </a:cubicBezTo>
                <a:cubicBezTo>
                  <a:pt x="2431207" y="-24032"/>
                  <a:pt x="2746788" y="62609"/>
                  <a:pt x="3067136" y="0"/>
                </a:cubicBezTo>
                <a:cubicBezTo>
                  <a:pt x="3387484" y="-62609"/>
                  <a:pt x="3503659" y="57070"/>
                  <a:pt x="3712253" y="0"/>
                </a:cubicBezTo>
                <a:cubicBezTo>
                  <a:pt x="3920847" y="-57070"/>
                  <a:pt x="3994288" y="923"/>
                  <a:pt x="4198921" y="0"/>
                </a:cubicBezTo>
                <a:cubicBezTo>
                  <a:pt x="4403554" y="-923"/>
                  <a:pt x="4515205" y="46195"/>
                  <a:pt x="4606363" y="0"/>
                </a:cubicBezTo>
                <a:cubicBezTo>
                  <a:pt x="4697521" y="-46195"/>
                  <a:pt x="4772321" y="18086"/>
                  <a:pt x="4934581" y="0"/>
                </a:cubicBezTo>
                <a:cubicBezTo>
                  <a:pt x="5096841" y="-18086"/>
                  <a:pt x="5301885" y="58252"/>
                  <a:pt x="5500473" y="0"/>
                </a:cubicBezTo>
                <a:cubicBezTo>
                  <a:pt x="5699061" y="-58252"/>
                  <a:pt x="5729314" y="44840"/>
                  <a:pt x="5907915" y="0"/>
                </a:cubicBezTo>
                <a:cubicBezTo>
                  <a:pt x="6086516" y="-44840"/>
                  <a:pt x="6358561" y="43431"/>
                  <a:pt x="6632258" y="0"/>
                </a:cubicBezTo>
                <a:cubicBezTo>
                  <a:pt x="6905955" y="-43431"/>
                  <a:pt x="7034533" y="62687"/>
                  <a:pt x="7277375" y="0"/>
                </a:cubicBezTo>
                <a:cubicBezTo>
                  <a:pt x="7520217" y="-62687"/>
                  <a:pt x="7684924" y="33295"/>
                  <a:pt x="7922492" y="0"/>
                </a:cubicBezTo>
                <a:cubicBezTo>
                  <a:pt x="7961232" y="97760"/>
                  <a:pt x="7903421" y="310596"/>
                  <a:pt x="7922492" y="390693"/>
                </a:cubicBezTo>
                <a:cubicBezTo>
                  <a:pt x="7941563" y="470790"/>
                  <a:pt x="7873948" y="614727"/>
                  <a:pt x="7922492" y="829553"/>
                </a:cubicBezTo>
                <a:cubicBezTo>
                  <a:pt x="7971036" y="1044379"/>
                  <a:pt x="7878494" y="1071307"/>
                  <a:pt x="7922492" y="1220246"/>
                </a:cubicBezTo>
                <a:cubicBezTo>
                  <a:pt x="7966490" y="1369185"/>
                  <a:pt x="7921705" y="1601527"/>
                  <a:pt x="7922492" y="1755441"/>
                </a:cubicBezTo>
                <a:cubicBezTo>
                  <a:pt x="7923279" y="1909355"/>
                  <a:pt x="7913784" y="2223682"/>
                  <a:pt x="7922492" y="2386972"/>
                </a:cubicBezTo>
                <a:cubicBezTo>
                  <a:pt x="7931200" y="2550262"/>
                  <a:pt x="7887227" y="2724489"/>
                  <a:pt x="7922492" y="2825833"/>
                </a:cubicBezTo>
                <a:cubicBezTo>
                  <a:pt x="7957757" y="2927177"/>
                  <a:pt x="7885998" y="3288124"/>
                  <a:pt x="7922492" y="3457363"/>
                </a:cubicBezTo>
                <a:cubicBezTo>
                  <a:pt x="7958986" y="3626602"/>
                  <a:pt x="7898639" y="3933517"/>
                  <a:pt x="7922492" y="4088894"/>
                </a:cubicBezTo>
                <a:cubicBezTo>
                  <a:pt x="7946345" y="4244271"/>
                  <a:pt x="7921146" y="4655128"/>
                  <a:pt x="7922492" y="4816760"/>
                </a:cubicBezTo>
                <a:cubicBezTo>
                  <a:pt x="7718615" y="4874137"/>
                  <a:pt x="7552966" y="4802943"/>
                  <a:pt x="7435825" y="4816760"/>
                </a:cubicBezTo>
                <a:cubicBezTo>
                  <a:pt x="7318684" y="4830577"/>
                  <a:pt x="7229256" y="4813051"/>
                  <a:pt x="7107607" y="4816760"/>
                </a:cubicBezTo>
                <a:cubicBezTo>
                  <a:pt x="6985958" y="4820469"/>
                  <a:pt x="6748312" y="4769647"/>
                  <a:pt x="6541715" y="4816760"/>
                </a:cubicBezTo>
                <a:cubicBezTo>
                  <a:pt x="6335118" y="4863873"/>
                  <a:pt x="6131370" y="4784431"/>
                  <a:pt x="5975823" y="4816760"/>
                </a:cubicBezTo>
                <a:cubicBezTo>
                  <a:pt x="5820276" y="4849089"/>
                  <a:pt x="5783824" y="4793338"/>
                  <a:pt x="5647605" y="4816760"/>
                </a:cubicBezTo>
                <a:cubicBezTo>
                  <a:pt x="5511386" y="4840182"/>
                  <a:pt x="5376307" y="4796066"/>
                  <a:pt x="5240163" y="4816760"/>
                </a:cubicBezTo>
                <a:cubicBezTo>
                  <a:pt x="5104019" y="4837454"/>
                  <a:pt x="5018081" y="4770312"/>
                  <a:pt x="4832720" y="4816760"/>
                </a:cubicBezTo>
                <a:cubicBezTo>
                  <a:pt x="4647359" y="4863208"/>
                  <a:pt x="4511497" y="4754927"/>
                  <a:pt x="4266828" y="4816760"/>
                </a:cubicBezTo>
                <a:cubicBezTo>
                  <a:pt x="4022159" y="4878593"/>
                  <a:pt x="4091388" y="4814313"/>
                  <a:pt x="3938610" y="4816760"/>
                </a:cubicBezTo>
                <a:cubicBezTo>
                  <a:pt x="3785832" y="4819207"/>
                  <a:pt x="3483190" y="4798568"/>
                  <a:pt x="3293493" y="4816760"/>
                </a:cubicBezTo>
                <a:cubicBezTo>
                  <a:pt x="3103796" y="4834952"/>
                  <a:pt x="2719753" y="4798805"/>
                  <a:pt x="2569151" y="4816760"/>
                </a:cubicBezTo>
                <a:cubicBezTo>
                  <a:pt x="2418549" y="4834715"/>
                  <a:pt x="2252192" y="4754669"/>
                  <a:pt x="2003259" y="4816760"/>
                </a:cubicBezTo>
                <a:cubicBezTo>
                  <a:pt x="1754326" y="4878851"/>
                  <a:pt x="1734517" y="4779324"/>
                  <a:pt x="1595816" y="4816760"/>
                </a:cubicBezTo>
                <a:cubicBezTo>
                  <a:pt x="1457115" y="4854196"/>
                  <a:pt x="1089891" y="4780646"/>
                  <a:pt x="950699" y="4816760"/>
                </a:cubicBezTo>
                <a:cubicBezTo>
                  <a:pt x="811507" y="4852874"/>
                  <a:pt x="464977" y="4804470"/>
                  <a:pt x="0" y="4816760"/>
                </a:cubicBezTo>
                <a:cubicBezTo>
                  <a:pt x="-57421" y="4579955"/>
                  <a:pt x="11664" y="4475968"/>
                  <a:pt x="0" y="4329732"/>
                </a:cubicBezTo>
                <a:cubicBezTo>
                  <a:pt x="-11664" y="4183496"/>
                  <a:pt x="28088" y="3934510"/>
                  <a:pt x="0" y="3794536"/>
                </a:cubicBezTo>
                <a:cubicBezTo>
                  <a:pt x="-28088" y="3654562"/>
                  <a:pt x="26285" y="3500355"/>
                  <a:pt x="0" y="3307509"/>
                </a:cubicBezTo>
                <a:cubicBezTo>
                  <a:pt x="-26285" y="3114663"/>
                  <a:pt x="523" y="3020304"/>
                  <a:pt x="0" y="2820481"/>
                </a:cubicBezTo>
                <a:cubicBezTo>
                  <a:pt x="-523" y="2620658"/>
                  <a:pt x="4101" y="2500483"/>
                  <a:pt x="0" y="2237117"/>
                </a:cubicBezTo>
                <a:cubicBezTo>
                  <a:pt x="-4101" y="1973751"/>
                  <a:pt x="64010" y="1820947"/>
                  <a:pt x="0" y="1653754"/>
                </a:cubicBezTo>
                <a:cubicBezTo>
                  <a:pt x="-64010" y="1486561"/>
                  <a:pt x="10276" y="1390675"/>
                  <a:pt x="0" y="1214894"/>
                </a:cubicBezTo>
                <a:cubicBezTo>
                  <a:pt x="-10276" y="1039113"/>
                  <a:pt x="13331" y="846880"/>
                  <a:pt x="0" y="727866"/>
                </a:cubicBezTo>
                <a:cubicBezTo>
                  <a:pt x="-13331" y="608852"/>
                  <a:pt x="42157" y="14852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1006835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72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Dequeue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8F1C4DD1-78E9-4652-93C9-E5752A1A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141576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bool Queue::Dequeue(double &amp; x) {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&lt;&lt; "Error: the queue is empty." &lt;&lt;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false;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retrieve the front item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x = values[front];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move front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front = (front + 1) %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maxSize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update counter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counter--;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return true;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FF367-FFD4-40C2-A010-B9150206FF30}"/>
              </a:ext>
            </a:extLst>
          </p:cNvPr>
          <p:cNvSpPr/>
          <p:nvPr/>
        </p:nvSpPr>
        <p:spPr>
          <a:xfrm>
            <a:off x="491835" y="1282060"/>
            <a:ext cx="7922492" cy="5180936"/>
          </a:xfrm>
          <a:custGeom>
            <a:avLst/>
            <a:gdLst>
              <a:gd name="connsiteX0" fmla="*/ 0 w 7922492"/>
              <a:gd name="connsiteY0" fmla="*/ 0 h 5180936"/>
              <a:gd name="connsiteX1" fmla="*/ 407442 w 7922492"/>
              <a:gd name="connsiteY1" fmla="*/ 0 h 5180936"/>
              <a:gd name="connsiteX2" fmla="*/ 894110 w 7922492"/>
              <a:gd name="connsiteY2" fmla="*/ 0 h 5180936"/>
              <a:gd name="connsiteX3" fmla="*/ 1539227 w 7922492"/>
              <a:gd name="connsiteY3" fmla="*/ 0 h 5180936"/>
              <a:gd name="connsiteX4" fmla="*/ 2025894 w 7922492"/>
              <a:gd name="connsiteY4" fmla="*/ 0 h 5180936"/>
              <a:gd name="connsiteX5" fmla="*/ 2671012 w 7922492"/>
              <a:gd name="connsiteY5" fmla="*/ 0 h 5180936"/>
              <a:gd name="connsiteX6" fmla="*/ 3236904 w 7922492"/>
              <a:gd name="connsiteY6" fmla="*/ 0 h 5180936"/>
              <a:gd name="connsiteX7" fmla="*/ 3565121 w 7922492"/>
              <a:gd name="connsiteY7" fmla="*/ 0 h 5180936"/>
              <a:gd name="connsiteX8" fmla="*/ 4210239 w 7922492"/>
              <a:gd name="connsiteY8" fmla="*/ 0 h 5180936"/>
              <a:gd name="connsiteX9" fmla="*/ 4696906 w 7922492"/>
              <a:gd name="connsiteY9" fmla="*/ 0 h 5180936"/>
              <a:gd name="connsiteX10" fmla="*/ 5104348 w 7922492"/>
              <a:gd name="connsiteY10" fmla="*/ 0 h 5180936"/>
              <a:gd name="connsiteX11" fmla="*/ 5432566 w 7922492"/>
              <a:gd name="connsiteY11" fmla="*/ 0 h 5180936"/>
              <a:gd name="connsiteX12" fmla="*/ 5919233 w 7922492"/>
              <a:gd name="connsiteY12" fmla="*/ 0 h 5180936"/>
              <a:gd name="connsiteX13" fmla="*/ 6247451 w 7922492"/>
              <a:gd name="connsiteY13" fmla="*/ 0 h 5180936"/>
              <a:gd name="connsiteX14" fmla="*/ 6813343 w 7922492"/>
              <a:gd name="connsiteY14" fmla="*/ 0 h 5180936"/>
              <a:gd name="connsiteX15" fmla="*/ 7141561 w 7922492"/>
              <a:gd name="connsiteY15" fmla="*/ 0 h 5180936"/>
              <a:gd name="connsiteX16" fmla="*/ 7922492 w 7922492"/>
              <a:gd name="connsiteY16" fmla="*/ 0 h 5180936"/>
              <a:gd name="connsiteX17" fmla="*/ 7922492 w 7922492"/>
              <a:gd name="connsiteY17" fmla="*/ 472041 h 5180936"/>
              <a:gd name="connsiteX18" fmla="*/ 7922492 w 7922492"/>
              <a:gd name="connsiteY18" fmla="*/ 944082 h 5180936"/>
              <a:gd name="connsiteX19" fmla="*/ 7922492 w 7922492"/>
              <a:gd name="connsiteY19" fmla="*/ 1364313 h 5180936"/>
              <a:gd name="connsiteX20" fmla="*/ 7922492 w 7922492"/>
              <a:gd name="connsiteY20" fmla="*/ 2043591 h 5180936"/>
              <a:gd name="connsiteX21" fmla="*/ 7922492 w 7922492"/>
              <a:gd name="connsiteY21" fmla="*/ 2722870 h 5180936"/>
              <a:gd name="connsiteX22" fmla="*/ 7922492 w 7922492"/>
              <a:gd name="connsiteY22" fmla="*/ 3194911 h 5180936"/>
              <a:gd name="connsiteX23" fmla="*/ 7922492 w 7922492"/>
              <a:gd name="connsiteY23" fmla="*/ 3822379 h 5180936"/>
              <a:gd name="connsiteX24" fmla="*/ 7922492 w 7922492"/>
              <a:gd name="connsiteY24" fmla="*/ 4449848 h 5180936"/>
              <a:gd name="connsiteX25" fmla="*/ 7922492 w 7922492"/>
              <a:gd name="connsiteY25" fmla="*/ 5180936 h 5180936"/>
              <a:gd name="connsiteX26" fmla="*/ 7515050 w 7922492"/>
              <a:gd name="connsiteY26" fmla="*/ 5180936 h 5180936"/>
              <a:gd name="connsiteX27" fmla="*/ 6869932 w 7922492"/>
              <a:gd name="connsiteY27" fmla="*/ 5180936 h 5180936"/>
              <a:gd name="connsiteX28" fmla="*/ 6145590 w 7922492"/>
              <a:gd name="connsiteY28" fmla="*/ 5180936 h 5180936"/>
              <a:gd name="connsiteX29" fmla="*/ 5500473 w 7922492"/>
              <a:gd name="connsiteY29" fmla="*/ 5180936 h 5180936"/>
              <a:gd name="connsiteX30" fmla="*/ 4855356 w 7922492"/>
              <a:gd name="connsiteY30" fmla="*/ 5180936 h 5180936"/>
              <a:gd name="connsiteX31" fmla="*/ 4131014 w 7922492"/>
              <a:gd name="connsiteY31" fmla="*/ 5180936 h 5180936"/>
              <a:gd name="connsiteX32" fmla="*/ 3723571 w 7922492"/>
              <a:gd name="connsiteY32" fmla="*/ 5180936 h 5180936"/>
              <a:gd name="connsiteX33" fmla="*/ 3157679 w 7922492"/>
              <a:gd name="connsiteY33" fmla="*/ 5180936 h 5180936"/>
              <a:gd name="connsiteX34" fmla="*/ 2512562 w 7922492"/>
              <a:gd name="connsiteY34" fmla="*/ 5180936 h 5180936"/>
              <a:gd name="connsiteX35" fmla="*/ 1946669 w 7922492"/>
              <a:gd name="connsiteY35" fmla="*/ 5180936 h 5180936"/>
              <a:gd name="connsiteX36" fmla="*/ 1301552 w 7922492"/>
              <a:gd name="connsiteY36" fmla="*/ 5180936 h 5180936"/>
              <a:gd name="connsiteX37" fmla="*/ 894110 w 7922492"/>
              <a:gd name="connsiteY37" fmla="*/ 5180936 h 5180936"/>
              <a:gd name="connsiteX38" fmla="*/ 486667 w 7922492"/>
              <a:gd name="connsiteY38" fmla="*/ 5180936 h 5180936"/>
              <a:gd name="connsiteX39" fmla="*/ 0 w 7922492"/>
              <a:gd name="connsiteY39" fmla="*/ 5180936 h 5180936"/>
              <a:gd name="connsiteX40" fmla="*/ 0 w 7922492"/>
              <a:gd name="connsiteY40" fmla="*/ 4708895 h 5180936"/>
              <a:gd name="connsiteX41" fmla="*/ 0 w 7922492"/>
              <a:gd name="connsiteY41" fmla="*/ 4133236 h 5180936"/>
              <a:gd name="connsiteX42" fmla="*/ 0 w 7922492"/>
              <a:gd name="connsiteY42" fmla="*/ 3505767 h 5180936"/>
              <a:gd name="connsiteX43" fmla="*/ 0 w 7922492"/>
              <a:gd name="connsiteY43" fmla="*/ 2930107 h 5180936"/>
              <a:gd name="connsiteX44" fmla="*/ 0 w 7922492"/>
              <a:gd name="connsiteY44" fmla="*/ 2250829 h 5180936"/>
              <a:gd name="connsiteX45" fmla="*/ 0 w 7922492"/>
              <a:gd name="connsiteY45" fmla="*/ 1726979 h 5180936"/>
              <a:gd name="connsiteX46" fmla="*/ 0 w 7922492"/>
              <a:gd name="connsiteY46" fmla="*/ 1203128 h 5180936"/>
              <a:gd name="connsiteX47" fmla="*/ 0 w 7922492"/>
              <a:gd name="connsiteY47" fmla="*/ 575660 h 5180936"/>
              <a:gd name="connsiteX48" fmla="*/ 0 w 7922492"/>
              <a:gd name="connsiteY48" fmla="*/ 0 h 518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922492" h="5180936" extrusionOk="0">
                <a:moveTo>
                  <a:pt x="0" y="0"/>
                </a:moveTo>
                <a:cubicBezTo>
                  <a:pt x="171761" y="-42423"/>
                  <a:pt x="261729" y="24612"/>
                  <a:pt x="407442" y="0"/>
                </a:cubicBezTo>
                <a:cubicBezTo>
                  <a:pt x="553155" y="-24612"/>
                  <a:pt x="788995" y="12806"/>
                  <a:pt x="894110" y="0"/>
                </a:cubicBezTo>
                <a:cubicBezTo>
                  <a:pt x="999225" y="-12806"/>
                  <a:pt x="1271563" y="53368"/>
                  <a:pt x="1539227" y="0"/>
                </a:cubicBezTo>
                <a:cubicBezTo>
                  <a:pt x="1806891" y="-53368"/>
                  <a:pt x="1881896" y="29541"/>
                  <a:pt x="2025894" y="0"/>
                </a:cubicBezTo>
                <a:cubicBezTo>
                  <a:pt x="2169892" y="-29541"/>
                  <a:pt x="2368470" y="35011"/>
                  <a:pt x="2671012" y="0"/>
                </a:cubicBezTo>
                <a:cubicBezTo>
                  <a:pt x="2973554" y="-35011"/>
                  <a:pt x="3100682" y="45479"/>
                  <a:pt x="3236904" y="0"/>
                </a:cubicBezTo>
                <a:cubicBezTo>
                  <a:pt x="3373126" y="-45479"/>
                  <a:pt x="3471285" y="23624"/>
                  <a:pt x="3565121" y="0"/>
                </a:cubicBezTo>
                <a:cubicBezTo>
                  <a:pt x="3658957" y="-23624"/>
                  <a:pt x="3958537" y="8824"/>
                  <a:pt x="4210239" y="0"/>
                </a:cubicBezTo>
                <a:cubicBezTo>
                  <a:pt x="4461941" y="-8824"/>
                  <a:pt x="4470650" y="54961"/>
                  <a:pt x="4696906" y="0"/>
                </a:cubicBezTo>
                <a:cubicBezTo>
                  <a:pt x="4923162" y="-54961"/>
                  <a:pt x="4948161" y="47729"/>
                  <a:pt x="5104348" y="0"/>
                </a:cubicBezTo>
                <a:cubicBezTo>
                  <a:pt x="5260535" y="-47729"/>
                  <a:pt x="5274212" y="32451"/>
                  <a:pt x="5432566" y="0"/>
                </a:cubicBezTo>
                <a:cubicBezTo>
                  <a:pt x="5590920" y="-32451"/>
                  <a:pt x="5821665" y="31119"/>
                  <a:pt x="5919233" y="0"/>
                </a:cubicBezTo>
                <a:cubicBezTo>
                  <a:pt x="6016801" y="-31119"/>
                  <a:pt x="6127288" y="32768"/>
                  <a:pt x="6247451" y="0"/>
                </a:cubicBezTo>
                <a:cubicBezTo>
                  <a:pt x="6367614" y="-32768"/>
                  <a:pt x="6667682" y="42512"/>
                  <a:pt x="6813343" y="0"/>
                </a:cubicBezTo>
                <a:cubicBezTo>
                  <a:pt x="6959004" y="-42512"/>
                  <a:pt x="6996074" y="10708"/>
                  <a:pt x="7141561" y="0"/>
                </a:cubicBezTo>
                <a:cubicBezTo>
                  <a:pt x="7287048" y="-10708"/>
                  <a:pt x="7746766" y="88157"/>
                  <a:pt x="7922492" y="0"/>
                </a:cubicBezTo>
                <a:cubicBezTo>
                  <a:pt x="7941367" y="169606"/>
                  <a:pt x="7875578" y="285965"/>
                  <a:pt x="7922492" y="472041"/>
                </a:cubicBezTo>
                <a:cubicBezTo>
                  <a:pt x="7969406" y="658117"/>
                  <a:pt x="7899837" y="749629"/>
                  <a:pt x="7922492" y="944082"/>
                </a:cubicBezTo>
                <a:cubicBezTo>
                  <a:pt x="7945147" y="1138535"/>
                  <a:pt x="7880661" y="1274239"/>
                  <a:pt x="7922492" y="1364313"/>
                </a:cubicBezTo>
                <a:cubicBezTo>
                  <a:pt x="7964323" y="1454387"/>
                  <a:pt x="7903433" y="1750753"/>
                  <a:pt x="7922492" y="2043591"/>
                </a:cubicBezTo>
                <a:cubicBezTo>
                  <a:pt x="7941551" y="2336429"/>
                  <a:pt x="7849763" y="2551283"/>
                  <a:pt x="7922492" y="2722870"/>
                </a:cubicBezTo>
                <a:cubicBezTo>
                  <a:pt x="7995221" y="2894457"/>
                  <a:pt x="7914662" y="2971333"/>
                  <a:pt x="7922492" y="3194911"/>
                </a:cubicBezTo>
                <a:cubicBezTo>
                  <a:pt x="7930322" y="3418489"/>
                  <a:pt x="7886259" y="3645431"/>
                  <a:pt x="7922492" y="3822379"/>
                </a:cubicBezTo>
                <a:cubicBezTo>
                  <a:pt x="7958725" y="3999327"/>
                  <a:pt x="7907170" y="4170119"/>
                  <a:pt x="7922492" y="4449848"/>
                </a:cubicBezTo>
                <a:cubicBezTo>
                  <a:pt x="7937814" y="4729577"/>
                  <a:pt x="7888512" y="5008399"/>
                  <a:pt x="7922492" y="5180936"/>
                </a:cubicBezTo>
                <a:cubicBezTo>
                  <a:pt x="7772298" y="5206270"/>
                  <a:pt x="7667518" y="5174503"/>
                  <a:pt x="7515050" y="5180936"/>
                </a:cubicBezTo>
                <a:cubicBezTo>
                  <a:pt x="7362582" y="5187369"/>
                  <a:pt x="7064543" y="5105503"/>
                  <a:pt x="6869932" y="5180936"/>
                </a:cubicBezTo>
                <a:cubicBezTo>
                  <a:pt x="6675321" y="5256369"/>
                  <a:pt x="6365853" y="5115440"/>
                  <a:pt x="6145590" y="5180936"/>
                </a:cubicBezTo>
                <a:cubicBezTo>
                  <a:pt x="5925327" y="5246432"/>
                  <a:pt x="5645306" y="5107476"/>
                  <a:pt x="5500473" y="5180936"/>
                </a:cubicBezTo>
                <a:cubicBezTo>
                  <a:pt x="5355640" y="5254396"/>
                  <a:pt x="5042135" y="5138176"/>
                  <a:pt x="4855356" y="5180936"/>
                </a:cubicBezTo>
                <a:cubicBezTo>
                  <a:pt x="4668577" y="5223696"/>
                  <a:pt x="4302563" y="5157019"/>
                  <a:pt x="4131014" y="5180936"/>
                </a:cubicBezTo>
                <a:cubicBezTo>
                  <a:pt x="3959465" y="5204853"/>
                  <a:pt x="3845368" y="5134247"/>
                  <a:pt x="3723571" y="5180936"/>
                </a:cubicBezTo>
                <a:cubicBezTo>
                  <a:pt x="3601774" y="5227625"/>
                  <a:pt x="3382900" y="5137905"/>
                  <a:pt x="3157679" y="5180936"/>
                </a:cubicBezTo>
                <a:cubicBezTo>
                  <a:pt x="2932458" y="5223967"/>
                  <a:pt x="2644021" y="5166010"/>
                  <a:pt x="2512562" y="5180936"/>
                </a:cubicBezTo>
                <a:cubicBezTo>
                  <a:pt x="2381103" y="5195862"/>
                  <a:pt x="2187012" y="5157140"/>
                  <a:pt x="1946669" y="5180936"/>
                </a:cubicBezTo>
                <a:cubicBezTo>
                  <a:pt x="1706326" y="5204732"/>
                  <a:pt x="1447722" y="5136397"/>
                  <a:pt x="1301552" y="5180936"/>
                </a:cubicBezTo>
                <a:cubicBezTo>
                  <a:pt x="1155382" y="5225475"/>
                  <a:pt x="1047932" y="5152816"/>
                  <a:pt x="894110" y="5180936"/>
                </a:cubicBezTo>
                <a:cubicBezTo>
                  <a:pt x="740288" y="5209056"/>
                  <a:pt x="677926" y="5180005"/>
                  <a:pt x="486667" y="5180936"/>
                </a:cubicBezTo>
                <a:cubicBezTo>
                  <a:pt x="295408" y="5181867"/>
                  <a:pt x="111854" y="5132945"/>
                  <a:pt x="0" y="5180936"/>
                </a:cubicBezTo>
                <a:cubicBezTo>
                  <a:pt x="-16943" y="4951155"/>
                  <a:pt x="6450" y="4903665"/>
                  <a:pt x="0" y="4708895"/>
                </a:cubicBezTo>
                <a:cubicBezTo>
                  <a:pt x="-6450" y="4514125"/>
                  <a:pt x="57874" y="4382593"/>
                  <a:pt x="0" y="4133236"/>
                </a:cubicBezTo>
                <a:cubicBezTo>
                  <a:pt x="-57874" y="3883879"/>
                  <a:pt x="23539" y="3759338"/>
                  <a:pt x="0" y="3505767"/>
                </a:cubicBezTo>
                <a:cubicBezTo>
                  <a:pt x="-23539" y="3252196"/>
                  <a:pt x="45543" y="3121046"/>
                  <a:pt x="0" y="2930107"/>
                </a:cubicBezTo>
                <a:cubicBezTo>
                  <a:pt x="-45543" y="2739168"/>
                  <a:pt x="58082" y="2412400"/>
                  <a:pt x="0" y="2250829"/>
                </a:cubicBezTo>
                <a:cubicBezTo>
                  <a:pt x="-58082" y="2089258"/>
                  <a:pt x="11486" y="1860532"/>
                  <a:pt x="0" y="1726979"/>
                </a:cubicBezTo>
                <a:cubicBezTo>
                  <a:pt x="-11486" y="1593426"/>
                  <a:pt x="40011" y="1413804"/>
                  <a:pt x="0" y="1203128"/>
                </a:cubicBezTo>
                <a:cubicBezTo>
                  <a:pt x="-40011" y="992452"/>
                  <a:pt x="69587" y="775130"/>
                  <a:pt x="0" y="575660"/>
                </a:cubicBezTo>
                <a:cubicBezTo>
                  <a:pt x="-69587" y="376190"/>
                  <a:pt x="33864" y="19966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4318004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988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D0C1D251-F3BC-4C2A-8563-DFCABD34EE7E}"/>
              </a:ext>
            </a:extLst>
          </p:cNvPr>
          <p:cNvSpPr txBox="1"/>
          <p:nvPr/>
        </p:nvSpPr>
        <p:spPr>
          <a:xfrm>
            <a:off x="228600" y="1036344"/>
            <a:ext cx="2608276" cy="343876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Enqueue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Dequeue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size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isFull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28689F1-D02B-4AF9-AB05-2C10E38788CD}"/>
              </a:ext>
            </a:extLst>
          </p:cNvPr>
          <p:cNvSpPr txBox="1"/>
          <p:nvPr/>
        </p:nvSpPr>
        <p:spPr>
          <a:xfrm>
            <a:off x="3138003" y="118406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A9B7ED7-8902-43AB-9795-67F74F30E5E6}"/>
              </a:ext>
            </a:extLst>
          </p:cNvPr>
          <p:cNvSpPr txBox="1"/>
          <p:nvPr/>
        </p:nvSpPr>
        <p:spPr>
          <a:xfrm>
            <a:off x="3138000" y="184068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2D88F42-23C6-4102-834E-73A56E760F28}"/>
              </a:ext>
            </a:extLst>
          </p:cNvPr>
          <p:cNvSpPr txBox="1"/>
          <p:nvPr/>
        </p:nvSpPr>
        <p:spPr>
          <a:xfrm>
            <a:off x="3138000" y="2562219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DD7CFA8-5C75-4EB3-AD7F-3B26DEFDFC39}"/>
              </a:ext>
            </a:extLst>
          </p:cNvPr>
          <p:cNvSpPr txBox="1"/>
          <p:nvPr/>
        </p:nvSpPr>
        <p:spPr>
          <a:xfrm>
            <a:off x="3138001" y="321883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FEB855F-BB69-49D0-ACCC-599A5711AEE7}"/>
              </a:ext>
            </a:extLst>
          </p:cNvPr>
          <p:cNvSpPr txBox="1"/>
          <p:nvPr/>
        </p:nvSpPr>
        <p:spPr>
          <a:xfrm>
            <a:off x="3137999" y="3903069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42573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0" y="171943"/>
            <a:ext cx="9144000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rgbClr val="007B3B"/>
                </a:solidFill>
                <a:latin typeface="Comic Sans MS" panose="030F0902030302020204" pitchFamily="66" charset="0"/>
              </a:rPr>
              <a:t>List-based Queue Implementation: Enqueue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4E26CC9A-1FB6-4AEB-8597-E2414EB2D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void enqueue(element item)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 add an element to the rear of the queue */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	temp = 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) malloc(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(queue));  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(IS_FULL(temp)) 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(stderr, “ The memory is full\n”);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temp-&gt;item = item;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temp-&gt;next = NULL;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(front)	{ (rear) -&gt; next= temp;}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else front = temp;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rear = temp;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4EDFF-8A6D-446A-AEE8-0232ACB9A498}"/>
              </a:ext>
            </a:extLst>
          </p:cNvPr>
          <p:cNvSpPr/>
          <p:nvPr/>
        </p:nvSpPr>
        <p:spPr>
          <a:xfrm>
            <a:off x="491835" y="1427023"/>
            <a:ext cx="7922492" cy="4964541"/>
          </a:xfrm>
          <a:custGeom>
            <a:avLst/>
            <a:gdLst>
              <a:gd name="connsiteX0" fmla="*/ 0 w 7922492"/>
              <a:gd name="connsiteY0" fmla="*/ 0 h 4964541"/>
              <a:gd name="connsiteX1" fmla="*/ 328218 w 7922492"/>
              <a:gd name="connsiteY1" fmla="*/ 0 h 4964541"/>
              <a:gd name="connsiteX2" fmla="*/ 814885 w 7922492"/>
              <a:gd name="connsiteY2" fmla="*/ 0 h 4964541"/>
              <a:gd name="connsiteX3" fmla="*/ 1380777 w 7922492"/>
              <a:gd name="connsiteY3" fmla="*/ 0 h 4964541"/>
              <a:gd name="connsiteX4" fmla="*/ 1788220 w 7922492"/>
              <a:gd name="connsiteY4" fmla="*/ 0 h 4964541"/>
              <a:gd name="connsiteX5" fmla="*/ 2274887 w 7922492"/>
              <a:gd name="connsiteY5" fmla="*/ 0 h 4964541"/>
              <a:gd name="connsiteX6" fmla="*/ 2682329 w 7922492"/>
              <a:gd name="connsiteY6" fmla="*/ 0 h 4964541"/>
              <a:gd name="connsiteX7" fmla="*/ 3010547 w 7922492"/>
              <a:gd name="connsiteY7" fmla="*/ 0 h 4964541"/>
              <a:gd name="connsiteX8" fmla="*/ 3497214 w 7922492"/>
              <a:gd name="connsiteY8" fmla="*/ 0 h 4964541"/>
              <a:gd name="connsiteX9" fmla="*/ 3825432 w 7922492"/>
              <a:gd name="connsiteY9" fmla="*/ 0 h 4964541"/>
              <a:gd name="connsiteX10" fmla="*/ 4391324 w 7922492"/>
              <a:gd name="connsiteY10" fmla="*/ 0 h 4964541"/>
              <a:gd name="connsiteX11" fmla="*/ 4877992 w 7922492"/>
              <a:gd name="connsiteY11" fmla="*/ 0 h 4964541"/>
              <a:gd name="connsiteX12" fmla="*/ 5602334 w 7922492"/>
              <a:gd name="connsiteY12" fmla="*/ 0 h 4964541"/>
              <a:gd name="connsiteX13" fmla="*/ 6326676 w 7922492"/>
              <a:gd name="connsiteY13" fmla="*/ 0 h 4964541"/>
              <a:gd name="connsiteX14" fmla="*/ 6813343 w 7922492"/>
              <a:gd name="connsiteY14" fmla="*/ 0 h 4964541"/>
              <a:gd name="connsiteX15" fmla="*/ 7220786 w 7922492"/>
              <a:gd name="connsiteY15" fmla="*/ 0 h 4964541"/>
              <a:gd name="connsiteX16" fmla="*/ 7922492 w 7922492"/>
              <a:gd name="connsiteY16" fmla="*/ 0 h 4964541"/>
              <a:gd name="connsiteX17" fmla="*/ 7922492 w 7922492"/>
              <a:gd name="connsiteY17" fmla="*/ 551616 h 4964541"/>
              <a:gd name="connsiteX18" fmla="*/ 7922492 w 7922492"/>
              <a:gd name="connsiteY18" fmla="*/ 1003941 h 4964541"/>
              <a:gd name="connsiteX19" fmla="*/ 7922492 w 7922492"/>
              <a:gd name="connsiteY19" fmla="*/ 1654847 h 4964541"/>
              <a:gd name="connsiteX20" fmla="*/ 7922492 w 7922492"/>
              <a:gd name="connsiteY20" fmla="*/ 2156817 h 4964541"/>
              <a:gd name="connsiteX21" fmla="*/ 7922492 w 7922492"/>
              <a:gd name="connsiteY21" fmla="*/ 2807724 h 4964541"/>
              <a:gd name="connsiteX22" fmla="*/ 7922492 w 7922492"/>
              <a:gd name="connsiteY22" fmla="*/ 3408985 h 4964541"/>
              <a:gd name="connsiteX23" fmla="*/ 7922492 w 7922492"/>
              <a:gd name="connsiteY23" fmla="*/ 4010246 h 4964541"/>
              <a:gd name="connsiteX24" fmla="*/ 7922492 w 7922492"/>
              <a:gd name="connsiteY24" fmla="*/ 4964541 h 4964541"/>
              <a:gd name="connsiteX25" fmla="*/ 7277375 w 7922492"/>
              <a:gd name="connsiteY25" fmla="*/ 4964541 h 4964541"/>
              <a:gd name="connsiteX26" fmla="*/ 6949157 w 7922492"/>
              <a:gd name="connsiteY26" fmla="*/ 4964541 h 4964541"/>
              <a:gd name="connsiteX27" fmla="*/ 6541715 w 7922492"/>
              <a:gd name="connsiteY27" fmla="*/ 4964541 h 4964541"/>
              <a:gd name="connsiteX28" fmla="*/ 6213497 w 7922492"/>
              <a:gd name="connsiteY28" fmla="*/ 4964541 h 4964541"/>
              <a:gd name="connsiteX29" fmla="*/ 5489155 w 7922492"/>
              <a:gd name="connsiteY29" fmla="*/ 4964541 h 4964541"/>
              <a:gd name="connsiteX30" fmla="*/ 4764813 w 7922492"/>
              <a:gd name="connsiteY30" fmla="*/ 4964541 h 4964541"/>
              <a:gd name="connsiteX31" fmla="*/ 4119696 w 7922492"/>
              <a:gd name="connsiteY31" fmla="*/ 4964541 h 4964541"/>
              <a:gd name="connsiteX32" fmla="*/ 3395354 w 7922492"/>
              <a:gd name="connsiteY32" fmla="*/ 4964541 h 4964541"/>
              <a:gd name="connsiteX33" fmla="*/ 2987911 w 7922492"/>
              <a:gd name="connsiteY33" fmla="*/ 4964541 h 4964541"/>
              <a:gd name="connsiteX34" fmla="*/ 2501244 w 7922492"/>
              <a:gd name="connsiteY34" fmla="*/ 4964541 h 4964541"/>
              <a:gd name="connsiteX35" fmla="*/ 2014577 w 7922492"/>
              <a:gd name="connsiteY35" fmla="*/ 4964541 h 4964541"/>
              <a:gd name="connsiteX36" fmla="*/ 1527909 w 7922492"/>
              <a:gd name="connsiteY36" fmla="*/ 4964541 h 4964541"/>
              <a:gd name="connsiteX37" fmla="*/ 962017 w 7922492"/>
              <a:gd name="connsiteY37" fmla="*/ 4964541 h 4964541"/>
              <a:gd name="connsiteX38" fmla="*/ 633799 w 7922492"/>
              <a:gd name="connsiteY38" fmla="*/ 4964541 h 4964541"/>
              <a:gd name="connsiteX39" fmla="*/ 0 w 7922492"/>
              <a:gd name="connsiteY39" fmla="*/ 4964541 h 4964541"/>
              <a:gd name="connsiteX40" fmla="*/ 0 w 7922492"/>
              <a:gd name="connsiteY40" fmla="*/ 4313635 h 4964541"/>
              <a:gd name="connsiteX41" fmla="*/ 0 w 7922492"/>
              <a:gd name="connsiteY41" fmla="*/ 3861310 h 4964541"/>
              <a:gd name="connsiteX42" fmla="*/ 0 w 7922492"/>
              <a:gd name="connsiteY42" fmla="*/ 3408985 h 4964541"/>
              <a:gd name="connsiteX43" fmla="*/ 0 w 7922492"/>
              <a:gd name="connsiteY43" fmla="*/ 2907015 h 4964541"/>
              <a:gd name="connsiteX44" fmla="*/ 0 w 7922492"/>
              <a:gd name="connsiteY44" fmla="*/ 2355399 h 4964541"/>
              <a:gd name="connsiteX45" fmla="*/ 0 w 7922492"/>
              <a:gd name="connsiteY45" fmla="*/ 1853429 h 4964541"/>
              <a:gd name="connsiteX46" fmla="*/ 0 w 7922492"/>
              <a:gd name="connsiteY46" fmla="*/ 1401104 h 4964541"/>
              <a:gd name="connsiteX47" fmla="*/ 0 w 7922492"/>
              <a:gd name="connsiteY47" fmla="*/ 948779 h 4964541"/>
              <a:gd name="connsiteX48" fmla="*/ 0 w 7922492"/>
              <a:gd name="connsiteY48" fmla="*/ 546100 h 4964541"/>
              <a:gd name="connsiteX49" fmla="*/ 0 w 7922492"/>
              <a:gd name="connsiteY49" fmla="*/ 0 h 496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922492" h="4964541" extrusionOk="0">
                <a:moveTo>
                  <a:pt x="0" y="0"/>
                </a:moveTo>
                <a:cubicBezTo>
                  <a:pt x="92790" y="-31836"/>
                  <a:pt x="203472" y="14989"/>
                  <a:pt x="328218" y="0"/>
                </a:cubicBezTo>
                <a:cubicBezTo>
                  <a:pt x="452964" y="-14989"/>
                  <a:pt x="640980" y="35396"/>
                  <a:pt x="814885" y="0"/>
                </a:cubicBezTo>
                <a:cubicBezTo>
                  <a:pt x="988790" y="-35396"/>
                  <a:pt x="1210949" y="39528"/>
                  <a:pt x="1380777" y="0"/>
                </a:cubicBezTo>
                <a:cubicBezTo>
                  <a:pt x="1550605" y="-39528"/>
                  <a:pt x="1660252" y="8817"/>
                  <a:pt x="1788220" y="0"/>
                </a:cubicBezTo>
                <a:cubicBezTo>
                  <a:pt x="1916188" y="-8817"/>
                  <a:pt x="2050050" y="17712"/>
                  <a:pt x="2274887" y="0"/>
                </a:cubicBezTo>
                <a:cubicBezTo>
                  <a:pt x="2499724" y="-17712"/>
                  <a:pt x="2577309" y="29926"/>
                  <a:pt x="2682329" y="0"/>
                </a:cubicBezTo>
                <a:cubicBezTo>
                  <a:pt x="2787349" y="-29926"/>
                  <a:pt x="2900276" y="3972"/>
                  <a:pt x="3010547" y="0"/>
                </a:cubicBezTo>
                <a:cubicBezTo>
                  <a:pt x="3120818" y="-3972"/>
                  <a:pt x="3370654" y="51037"/>
                  <a:pt x="3497214" y="0"/>
                </a:cubicBezTo>
                <a:cubicBezTo>
                  <a:pt x="3623774" y="-51037"/>
                  <a:pt x="3738092" y="6863"/>
                  <a:pt x="3825432" y="0"/>
                </a:cubicBezTo>
                <a:cubicBezTo>
                  <a:pt x="3912772" y="-6863"/>
                  <a:pt x="4223668" y="7644"/>
                  <a:pt x="4391324" y="0"/>
                </a:cubicBezTo>
                <a:cubicBezTo>
                  <a:pt x="4558980" y="-7644"/>
                  <a:pt x="4752465" y="50268"/>
                  <a:pt x="4877992" y="0"/>
                </a:cubicBezTo>
                <a:cubicBezTo>
                  <a:pt x="5003519" y="-50268"/>
                  <a:pt x="5433016" y="36561"/>
                  <a:pt x="5602334" y="0"/>
                </a:cubicBezTo>
                <a:cubicBezTo>
                  <a:pt x="5771652" y="-36561"/>
                  <a:pt x="6008721" y="14573"/>
                  <a:pt x="6326676" y="0"/>
                </a:cubicBezTo>
                <a:cubicBezTo>
                  <a:pt x="6644631" y="-14573"/>
                  <a:pt x="6618021" y="12977"/>
                  <a:pt x="6813343" y="0"/>
                </a:cubicBezTo>
                <a:cubicBezTo>
                  <a:pt x="7008665" y="-12977"/>
                  <a:pt x="7046198" y="12715"/>
                  <a:pt x="7220786" y="0"/>
                </a:cubicBezTo>
                <a:cubicBezTo>
                  <a:pt x="7395374" y="-12715"/>
                  <a:pt x="7631158" y="61797"/>
                  <a:pt x="7922492" y="0"/>
                </a:cubicBezTo>
                <a:cubicBezTo>
                  <a:pt x="7942603" y="119101"/>
                  <a:pt x="7866923" y="334700"/>
                  <a:pt x="7922492" y="551616"/>
                </a:cubicBezTo>
                <a:cubicBezTo>
                  <a:pt x="7978061" y="768532"/>
                  <a:pt x="7909802" y="796092"/>
                  <a:pt x="7922492" y="1003941"/>
                </a:cubicBezTo>
                <a:cubicBezTo>
                  <a:pt x="7935182" y="1211791"/>
                  <a:pt x="7878047" y="1343225"/>
                  <a:pt x="7922492" y="1654847"/>
                </a:cubicBezTo>
                <a:cubicBezTo>
                  <a:pt x="7966937" y="1966469"/>
                  <a:pt x="7906441" y="2002137"/>
                  <a:pt x="7922492" y="2156817"/>
                </a:cubicBezTo>
                <a:cubicBezTo>
                  <a:pt x="7938543" y="2311497"/>
                  <a:pt x="7877990" y="2527324"/>
                  <a:pt x="7922492" y="2807724"/>
                </a:cubicBezTo>
                <a:cubicBezTo>
                  <a:pt x="7966994" y="3088124"/>
                  <a:pt x="7896370" y="3132714"/>
                  <a:pt x="7922492" y="3408985"/>
                </a:cubicBezTo>
                <a:cubicBezTo>
                  <a:pt x="7948614" y="3685256"/>
                  <a:pt x="7878923" y="3843357"/>
                  <a:pt x="7922492" y="4010246"/>
                </a:cubicBezTo>
                <a:cubicBezTo>
                  <a:pt x="7966061" y="4177135"/>
                  <a:pt x="7914328" y="4635600"/>
                  <a:pt x="7922492" y="4964541"/>
                </a:cubicBezTo>
                <a:cubicBezTo>
                  <a:pt x="7758477" y="4984731"/>
                  <a:pt x="7478863" y="4910896"/>
                  <a:pt x="7277375" y="4964541"/>
                </a:cubicBezTo>
                <a:cubicBezTo>
                  <a:pt x="7075887" y="5018186"/>
                  <a:pt x="7040487" y="4951103"/>
                  <a:pt x="6949157" y="4964541"/>
                </a:cubicBezTo>
                <a:cubicBezTo>
                  <a:pt x="6857827" y="4977979"/>
                  <a:pt x="6663793" y="4923487"/>
                  <a:pt x="6541715" y="4964541"/>
                </a:cubicBezTo>
                <a:cubicBezTo>
                  <a:pt x="6419637" y="5005595"/>
                  <a:pt x="6356960" y="4925749"/>
                  <a:pt x="6213497" y="4964541"/>
                </a:cubicBezTo>
                <a:cubicBezTo>
                  <a:pt x="6070034" y="5003333"/>
                  <a:pt x="5848403" y="4880895"/>
                  <a:pt x="5489155" y="4964541"/>
                </a:cubicBezTo>
                <a:cubicBezTo>
                  <a:pt x="5129907" y="5048187"/>
                  <a:pt x="4999730" y="4947232"/>
                  <a:pt x="4764813" y="4964541"/>
                </a:cubicBezTo>
                <a:cubicBezTo>
                  <a:pt x="4529896" y="4981850"/>
                  <a:pt x="4409604" y="4948575"/>
                  <a:pt x="4119696" y="4964541"/>
                </a:cubicBezTo>
                <a:cubicBezTo>
                  <a:pt x="3829788" y="4980507"/>
                  <a:pt x="3565196" y="4896427"/>
                  <a:pt x="3395354" y="4964541"/>
                </a:cubicBezTo>
                <a:cubicBezTo>
                  <a:pt x="3225512" y="5032655"/>
                  <a:pt x="3173936" y="4917978"/>
                  <a:pt x="2987911" y="4964541"/>
                </a:cubicBezTo>
                <a:cubicBezTo>
                  <a:pt x="2801886" y="5011104"/>
                  <a:pt x="2605408" y="4942981"/>
                  <a:pt x="2501244" y="4964541"/>
                </a:cubicBezTo>
                <a:cubicBezTo>
                  <a:pt x="2397080" y="4986101"/>
                  <a:pt x="2178219" y="4933814"/>
                  <a:pt x="2014577" y="4964541"/>
                </a:cubicBezTo>
                <a:cubicBezTo>
                  <a:pt x="1850935" y="4995268"/>
                  <a:pt x="1757175" y="4928783"/>
                  <a:pt x="1527909" y="4964541"/>
                </a:cubicBezTo>
                <a:cubicBezTo>
                  <a:pt x="1298643" y="5000299"/>
                  <a:pt x="1178914" y="4961796"/>
                  <a:pt x="962017" y="4964541"/>
                </a:cubicBezTo>
                <a:cubicBezTo>
                  <a:pt x="745120" y="4967286"/>
                  <a:pt x="777043" y="4957695"/>
                  <a:pt x="633799" y="4964541"/>
                </a:cubicBezTo>
                <a:cubicBezTo>
                  <a:pt x="490555" y="4971387"/>
                  <a:pt x="246969" y="4958432"/>
                  <a:pt x="0" y="4964541"/>
                </a:cubicBezTo>
                <a:cubicBezTo>
                  <a:pt x="-70784" y="4816216"/>
                  <a:pt x="8204" y="4506797"/>
                  <a:pt x="0" y="4313635"/>
                </a:cubicBezTo>
                <a:cubicBezTo>
                  <a:pt x="-8204" y="4120473"/>
                  <a:pt x="32005" y="4083725"/>
                  <a:pt x="0" y="3861310"/>
                </a:cubicBezTo>
                <a:cubicBezTo>
                  <a:pt x="-32005" y="3638896"/>
                  <a:pt x="40167" y="3571036"/>
                  <a:pt x="0" y="3408985"/>
                </a:cubicBezTo>
                <a:cubicBezTo>
                  <a:pt x="-40167" y="3246935"/>
                  <a:pt x="22045" y="3104180"/>
                  <a:pt x="0" y="2907015"/>
                </a:cubicBezTo>
                <a:cubicBezTo>
                  <a:pt x="-22045" y="2709850"/>
                  <a:pt x="40980" y="2523027"/>
                  <a:pt x="0" y="2355399"/>
                </a:cubicBezTo>
                <a:cubicBezTo>
                  <a:pt x="-40980" y="2187771"/>
                  <a:pt x="10618" y="2095403"/>
                  <a:pt x="0" y="1853429"/>
                </a:cubicBezTo>
                <a:cubicBezTo>
                  <a:pt x="-10618" y="1611455"/>
                  <a:pt x="8667" y="1502442"/>
                  <a:pt x="0" y="1401104"/>
                </a:cubicBezTo>
                <a:cubicBezTo>
                  <a:pt x="-8667" y="1299766"/>
                  <a:pt x="6634" y="1071385"/>
                  <a:pt x="0" y="948779"/>
                </a:cubicBezTo>
                <a:cubicBezTo>
                  <a:pt x="-6634" y="826174"/>
                  <a:pt x="4293" y="639854"/>
                  <a:pt x="0" y="546100"/>
                </a:cubicBezTo>
                <a:cubicBezTo>
                  <a:pt x="-4293" y="452346"/>
                  <a:pt x="9402" y="18801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11715453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86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0" y="171943"/>
            <a:ext cx="9144000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dirty="0">
                <a:solidFill>
                  <a:srgbClr val="007B3B"/>
                </a:solidFill>
                <a:latin typeface="Comic Sans MS" panose="030F0902030302020204" pitchFamily="66" charset="0"/>
              </a:rPr>
              <a:t>List-based Queue Implementation: Dequeue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4E26CC9A-1FB6-4AEB-8597-E2414EB2D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1286539"/>
            <a:ext cx="8850745" cy="5180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endParaRPr kumimoji="0" lang="en-US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902030302020204" pitchFamily="66" charset="0"/>
            </a:endParaRP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element dequeue(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&amp;front)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49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/* delete an element from the queue */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pnode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temp = front;  element item;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if (IS_EMPTY(front))	{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(stderr,	“The queue is empty\n”);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	exit(1);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item = temp-&gt;item;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front = temp-&gt;next;  </a:t>
            </a:r>
          </a:p>
          <a:p>
            <a:pPr marL="457200" lvl="1" indent="0" defTabSz="914400">
              <a:buNone/>
              <a:defRPr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free(temp);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return item;</a:t>
            </a:r>
          </a:p>
          <a:p>
            <a:pPr marL="457200" lvl="1" indent="0" defTabSz="914400"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 defTabSz="914400">
              <a:buNone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4EDFF-8A6D-446A-AEE8-0232ACB9A498}"/>
              </a:ext>
            </a:extLst>
          </p:cNvPr>
          <p:cNvSpPr/>
          <p:nvPr/>
        </p:nvSpPr>
        <p:spPr>
          <a:xfrm>
            <a:off x="491835" y="1427023"/>
            <a:ext cx="7922492" cy="4659741"/>
          </a:xfrm>
          <a:custGeom>
            <a:avLst/>
            <a:gdLst>
              <a:gd name="connsiteX0" fmla="*/ 0 w 7922492"/>
              <a:gd name="connsiteY0" fmla="*/ 0 h 4659741"/>
              <a:gd name="connsiteX1" fmla="*/ 328218 w 7922492"/>
              <a:gd name="connsiteY1" fmla="*/ 0 h 4659741"/>
              <a:gd name="connsiteX2" fmla="*/ 656435 w 7922492"/>
              <a:gd name="connsiteY2" fmla="*/ 0 h 4659741"/>
              <a:gd name="connsiteX3" fmla="*/ 984653 w 7922492"/>
              <a:gd name="connsiteY3" fmla="*/ 0 h 4659741"/>
              <a:gd name="connsiteX4" fmla="*/ 1392095 w 7922492"/>
              <a:gd name="connsiteY4" fmla="*/ 0 h 4659741"/>
              <a:gd name="connsiteX5" fmla="*/ 2116437 w 7922492"/>
              <a:gd name="connsiteY5" fmla="*/ 0 h 4659741"/>
              <a:gd name="connsiteX6" fmla="*/ 2682329 w 7922492"/>
              <a:gd name="connsiteY6" fmla="*/ 0 h 4659741"/>
              <a:gd name="connsiteX7" fmla="*/ 3406672 w 7922492"/>
              <a:gd name="connsiteY7" fmla="*/ 0 h 4659741"/>
              <a:gd name="connsiteX8" fmla="*/ 3734889 w 7922492"/>
              <a:gd name="connsiteY8" fmla="*/ 0 h 4659741"/>
              <a:gd name="connsiteX9" fmla="*/ 4221556 w 7922492"/>
              <a:gd name="connsiteY9" fmla="*/ 0 h 4659741"/>
              <a:gd name="connsiteX10" fmla="*/ 4628999 w 7922492"/>
              <a:gd name="connsiteY10" fmla="*/ 0 h 4659741"/>
              <a:gd name="connsiteX11" fmla="*/ 5036441 w 7922492"/>
              <a:gd name="connsiteY11" fmla="*/ 0 h 4659741"/>
              <a:gd name="connsiteX12" fmla="*/ 5443884 w 7922492"/>
              <a:gd name="connsiteY12" fmla="*/ 0 h 4659741"/>
              <a:gd name="connsiteX13" fmla="*/ 6168226 w 7922492"/>
              <a:gd name="connsiteY13" fmla="*/ 0 h 4659741"/>
              <a:gd name="connsiteX14" fmla="*/ 6734118 w 7922492"/>
              <a:gd name="connsiteY14" fmla="*/ 0 h 4659741"/>
              <a:gd name="connsiteX15" fmla="*/ 7300010 w 7922492"/>
              <a:gd name="connsiteY15" fmla="*/ 0 h 4659741"/>
              <a:gd name="connsiteX16" fmla="*/ 7922492 w 7922492"/>
              <a:gd name="connsiteY16" fmla="*/ 0 h 4659741"/>
              <a:gd name="connsiteX17" fmla="*/ 7922492 w 7922492"/>
              <a:gd name="connsiteY17" fmla="*/ 675662 h 4659741"/>
              <a:gd name="connsiteX18" fmla="*/ 7922492 w 7922492"/>
              <a:gd name="connsiteY18" fmla="*/ 1211533 h 4659741"/>
              <a:gd name="connsiteX19" fmla="*/ 7922492 w 7922492"/>
              <a:gd name="connsiteY19" fmla="*/ 1747403 h 4659741"/>
              <a:gd name="connsiteX20" fmla="*/ 7922492 w 7922492"/>
              <a:gd name="connsiteY20" fmla="*/ 2236676 h 4659741"/>
              <a:gd name="connsiteX21" fmla="*/ 7922492 w 7922492"/>
              <a:gd name="connsiteY21" fmla="*/ 2772546 h 4659741"/>
              <a:gd name="connsiteX22" fmla="*/ 7922492 w 7922492"/>
              <a:gd name="connsiteY22" fmla="*/ 3308416 h 4659741"/>
              <a:gd name="connsiteX23" fmla="*/ 7922492 w 7922492"/>
              <a:gd name="connsiteY23" fmla="*/ 3844286 h 4659741"/>
              <a:gd name="connsiteX24" fmla="*/ 7922492 w 7922492"/>
              <a:gd name="connsiteY24" fmla="*/ 4659741 h 4659741"/>
              <a:gd name="connsiteX25" fmla="*/ 7515050 w 7922492"/>
              <a:gd name="connsiteY25" fmla="*/ 4659741 h 4659741"/>
              <a:gd name="connsiteX26" fmla="*/ 7107607 w 7922492"/>
              <a:gd name="connsiteY26" fmla="*/ 4659741 h 4659741"/>
              <a:gd name="connsiteX27" fmla="*/ 6700165 w 7922492"/>
              <a:gd name="connsiteY27" fmla="*/ 4659741 h 4659741"/>
              <a:gd name="connsiteX28" fmla="*/ 6213497 w 7922492"/>
              <a:gd name="connsiteY28" fmla="*/ 4659741 h 4659741"/>
              <a:gd name="connsiteX29" fmla="*/ 5885280 w 7922492"/>
              <a:gd name="connsiteY29" fmla="*/ 4659741 h 4659741"/>
              <a:gd name="connsiteX30" fmla="*/ 5398612 w 7922492"/>
              <a:gd name="connsiteY30" fmla="*/ 4659741 h 4659741"/>
              <a:gd name="connsiteX31" fmla="*/ 4674270 w 7922492"/>
              <a:gd name="connsiteY31" fmla="*/ 4659741 h 4659741"/>
              <a:gd name="connsiteX32" fmla="*/ 4346053 w 7922492"/>
              <a:gd name="connsiteY32" fmla="*/ 4659741 h 4659741"/>
              <a:gd name="connsiteX33" fmla="*/ 3700936 w 7922492"/>
              <a:gd name="connsiteY33" fmla="*/ 4659741 h 4659741"/>
              <a:gd name="connsiteX34" fmla="*/ 3372718 w 7922492"/>
              <a:gd name="connsiteY34" fmla="*/ 4659741 h 4659741"/>
              <a:gd name="connsiteX35" fmla="*/ 2727601 w 7922492"/>
              <a:gd name="connsiteY35" fmla="*/ 4659741 h 4659741"/>
              <a:gd name="connsiteX36" fmla="*/ 2003259 w 7922492"/>
              <a:gd name="connsiteY36" fmla="*/ 4659741 h 4659741"/>
              <a:gd name="connsiteX37" fmla="*/ 1278917 w 7922492"/>
              <a:gd name="connsiteY37" fmla="*/ 4659741 h 4659741"/>
              <a:gd name="connsiteX38" fmla="*/ 792249 w 7922492"/>
              <a:gd name="connsiteY38" fmla="*/ 4659741 h 4659741"/>
              <a:gd name="connsiteX39" fmla="*/ 0 w 7922492"/>
              <a:gd name="connsiteY39" fmla="*/ 4659741 h 4659741"/>
              <a:gd name="connsiteX40" fmla="*/ 0 w 7922492"/>
              <a:gd name="connsiteY40" fmla="*/ 3984079 h 4659741"/>
              <a:gd name="connsiteX41" fmla="*/ 0 w 7922492"/>
              <a:gd name="connsiteY41" fmla="*/ 3401611 h 4659741"/>
              <a:gd name="connsiteX42" fmla="*/ 0 w 7922492"/>
              <a:gd name="connsiteY42" fmla="*/ 2865741 h 4659741"/>
              <a:gd name="connsiteX43" fmla="*/ 0 w 7922492"/>
              <a:gd name="connsiteY43" fmla="*/ 2190078 h 4659741"/>
              <a:gd name="connsiteX44" fmla="*/ 0 w 7922492"/>
              <a:gd name="connsiteY44" fmla="*/ 1607611 h 4659741"/>
              <a:gd name="connsiteX45" fmla="*/ 0 w 7922492"/>
              <a:gd name="connsiteY45" fmla="*/ 1118338 h 4659741"/>
              <a:gd name="connsiteX46" fmla="*/ 0 w 7922492"/>
              <a:gd name="connsiteY46" fmla="*/ 629065 h 4659741"/>
              <a:gd name="connsiteX47" fmla="*/ 0 w 7922492"/>
              <a:gd name="connsiteY47" fmla="*/ 0 h 465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922492" h="4659741" extrusionOk="0">
                <a:moveTo>
                  <a:pt x="0" y="0"/>
                </a:moveTo>
                <a:cubicBezTo>
                  <a:pt x="84066" y="-25573"/>
                  <a:pt x="212181" y="22976"/>
                  <a:pt x="328218" y="0"/>
                </a:cubicBezTo>
                <a:cubicBezTo>
                  <a:pt x="444255" y="-22976"/>
                  <a:pt x="503425" y="27393"/>
                  <a:pt x="656435" y="0"/>
                </a:cubicBezTo>
                <a:cubicBezTo>
                  <a:pt x="809445" y="-27393"/>
                  <a:pt x="836733" y="31530"/>
                  <a:pt x="984653" y="0"/>
                </a:cubicBezTo>
                <a:cubicBezTo>
                  <a:pt x="1132573" y="-31530"/>
                  <a:pt x="1248733" y="33301"/>
                  <a:pt x="1392095" y="0"/>
                </a:cubicBezTo>
                <a:cubicBezTo>
                  <a:pt x="1535457" y="-33301"/>
                  <a:pt x="1760536" y="72244"/>
                  <a:pt x="2116437" y="0"/>
                </a:cubicBezTo>
                <a:cubicBezTo>
                  <a:pt x="2472338" y="-72244"/>
                  <a:pt x="2531705" y="62"/>
                  <a:pt x="2682329" y="0"/>
                </a:cubicBezTo>
                <a:cubicBezTo>
                  <a:pt x="2832953" y="-62"/>
                  <a:pt x="3177207" y="8105"/>
                  <a:pt x="3406672" y="0"/>
                </a:cubicBezTo>
                <a:cubicBezTo>
                  <a:pt x="3636137" y="-8105"/>
                  <a:pt x="3636287" y="26635"/>
                  <a:pt x="3734889" y="0"/>
                </a:cubicBezTo>
                <a:cubicBezTo>
                  <a:pt x="3833491" y="-26635"/>
                  <a:pt x="4032961" y="7404"/>
                  <a:pt x="4221556" y="0"/>
                </a:cubicBezTo>
                <a:cubicBezTo>
                  <a:pt x="4410151" y="-7404"/>
                  <a:pt x="4539488" y="40688"/>
                  <a:pt x="4628999" y="0"/>
                </a:cubicBezTo>
                <a:cubicBezTo>
                  <a:pt x="4718510" y="-40688"/>
                  <a:pt x="4901534" y="27067"/>
                  <a:pt x="5036441" y="0"/>
                </a:cubicBezTo>
                <a:cubicBezTo>
                  <a:pt x="5171348" y="-27067"/>
                  <a:pt x="5347936" y="9705"/>
                  <a:pt x="5443884" y="0"/>
                </a:cubicBezTo>
                <a:cubicBezTo>
                  <a:pt x="5539832" y="-9705"/>
                  <a:pt x="5927549" y="12397"/>
                  <a:pt x="6168226" y="0"/>
                </a:cubicBezTo>
                <a:cubicBezTo>
                  <a:pt x="6408903" y="-12397"/>
                  <a:pt x="6455965" y="27614"/>
                  <a:pt x="6734118" y="0"/>
                </a:cubicBezTo>
                <a:cubicBezTo>
                  <a:pt x="7012271" y="-27614"/>
                  <a:pt x="7034152" y="44355"/>
                  <a:pt x="7300010" y="0"/>
                </a:cubicBezTo>
                <a:cubicBezTo>
                  <a:pt x="7565868" y="-44355"/>
                  <a:pt x="7708993" y="48770"/>
                  <a:pt x="7922492" y="0"/>
                </a:cubicBezTo>
                <a:cubicBezTo>
                  <a:pt x="7941747" y="245617"/>
                  <a:pt x="7913268" y="391729"/>
                  <a:pt x="7922492" y="675662"/>
                </a:cubicBezTo>
                <a:cubicBezTo>
                  <a:pt x="7931716" y="959595"/>
                  <a:pt x="7891194" y="1032160"/>
                  <a:pt x="7922492" y="1211533"/>
                </a:cubicBezTo>
                <a:cubicBezTo>
                  <a:pt x="7953790" y="1390906"/>
                  <a:pt x="7894433" y="1602099"/>
                  <a:pt x="7922492" y="1747403"/>
                </a:cubicBezTo>
                <a:cubicBezTo>
                  <a:pt x="7950551" y="1892707"/>
                  <a:pt x="7887973" y="2055397"/>
                  <a:pt x="7922492" y="2236676"/>
                </a:cubicBezTo>
                <a:cubicBezTo>
                  <a:pt x="7957011" y="2417955"/>
                  <a:pt x="7919491" y="2573588"/>
                  <a:pt x="7922492" y="2772546"/>
                </a:cubicBezTo>
                <a:cubicBezTo>
                  <a:pt x="7925493" y="2971504"/>
                  <a:pt x="7893996" y="3106727"/>
                  <a:pt x="7922492" y="3308416"/>
                </a:cubicBezTo>
                <a:cubicBezTo>
                  <a:pt x="7950988" y="3510105"/>
                  <a:pt x="7898412" y="3614103"/>
                  <a:pt x="7922492" y="3844286"/>
                </a:cubicBezTo>
                <a:cubicBezTo>
                  <a:pt x="7946572" y="4074469"/>
                  <a:pt x="7919341" y="4408105"/>
                  <a:pt x="7922492" y="4659741"/>
                </a:cubicBezTo>
                <a:cubicBezTo>
                  <a:pt x="7726248" y="4681415"/>
                  <a:pt x="7612793" y="4626210"/>
                  <a:pt x="7515050" y="4659741"/>
                </a:cubicBezTo>
                <a:cubicBezTo>
                  <a:pt x="7417307" y="4693272"/>
                  <a:pt x="7198800" y="4636296"/>
                  <a:pt x="7107607" y="4659741"/>
                </a:cubicBezTo>
                <a:cubicBezTo>
                  <a:pt x="7016414" y="4683186"/>
                  <a:pt x="6900068" y="4638830"/>
                  <a:pt x="6700165" y="4659741"/>
                </a:cubicBezTo>
                <a:cubicBezTo>
                  <a:pt x="6500262" y="4680652"/>
                  <a:pt x="6429893" y="4605833"/>
                  <a:pt x="6213497" y="4659741"/>
                </a:cubicBezTo>
                <a:cubicBezTo>
                  <a:pt x="5997101" y="4713649"/>
                  <a:pt x="5997937" y="4646978"/>
                  <a:pt x="5885280" y="4659741"/>
                </a:cubicBezTo>
                <a:cubicBezTo>
                  <a:pt x="5772623" y="4672504"/>
                  <a:pt x="5607285" y="4657418"/>
                  <a:pt x="5398612" y="4659741"/>
                </a:cubicBezTo>
                <a:cubicBezTo>
                  <a:pt x="5189939" y="4662064"/>
                  <a:pt x="4876541" y="4631972"/>
                  <a:pt x="4674270" y="4659741"/>
                </a:cubicBezTo>
                <a:cubicBezTo>
                  <a:pt x="4471999" y="4687510"/>
                  <a:pt x="4492230" y="4628133"/>
                  <a:pt x="4346053" y="4659741"/>
                </a:cubicBezTo>
                <a:cubicBezTo>
                  <a:pt x="4199876" y="4691349"/>
                  <a:pt x="3931358" y="4588556"/>
                  <a:pt x="3700936" y="4659741"/>
                </a:cubicBezTo>
                <a:cubicBezTo>
                  <a:pt x="3470514" y="4730926"/>
                  <a:pt x="3453436" y="4648372"/>
                  <a:pt x="3372718" y="4659741"/>
                </a:cubicBezTo>
                <a:cubicBezTo>
                  <a:pt x="3292000" y="4671110"/>
                  <a:pt x="3006712" y="4649182"/>
                  <a:pt x="2727601" y="4659741"/>
                </a:cubicBezTo>
                <a:cubicBezTo>
                  <a:pt x="2448490" y="4670300"/>
                  <a:pt x="2155529" y="4614951"/>
                  <a:pt x="2003259" y="4659741"/>
                </a:cubicBezTo>
                <a:cubicBezTo>
                  <a:pt x="1850989" y="4704531"/>
                  <a:pt x="1495083" y="4584427"/>
                  <a:pt x="1278917" y="4659741"/>
                </a:cubicBezTo>
                <a:cubicBezTo>
                  <a:pt x="1062751" y="4735055"/>
                  <a:pt x="896148" y="4637062"/>
                  <a:pt x="792249" y="4659741"/>
                </a:cubicBezTo>
                <a:cubicBezTo>
                  <a:pt x="688350" y="4682420"/>
                  <a:pt x="393974" y="4642895"/>
                  <a:pt x="0" y="4659741"/>
                </a:cubicBezTo>
                <a:cubicBezTo>
                  <a:pt x="-41628" y="4392176"/>
                  <a:pt x="18060" y="4273442"/>
                  <a:pt x="0" y="3984079"/>
                </a:cubicBezTo>
                <a:cubicBezTo>
                  <a:pt x="-18060" y="3694716"/>
                  <a:pt x="58990" y="3539493"/>
                  <a:pt x="0" y="3401611"/>
                </a:cubicBezTo>
                <a:cubicBezTo>
                  <a:pt x="-58990" y="3263729"/>
                  <a:pt x="37851" y="3043674"/>
                  <a:pt x="0" y="2865741"/>
                </a:cubicBezTo>
                <a:cubicBezTo>
                  <a:pt x="-37851" y="2687808"/>
                  <a:pt x="51374" y="2344863"/>
                  <a:pt x="0" y="2190078"/>
                </a:cubicBezTo>
                <a:cubicBezTo>
                  <a:pt x="-51374" y="2035293"/>
                  <a:pt x="19617" y="1755916"/>
                  <a:pt x="0" y="1607611"/>
                </a:cubicBezTo>
                <a:cubicBezTo>
                  <a:pt x="-19617" y="1459306"/>
                  <a:pt x="5614" y="1338282"/>
                  <a:pt x="0" y="1118338"/>
                </a:cubicBezTo>
                <a:cubicBezTo>
                  <a:pt x="-5614" y="898394"/>
                  <a:pt x="37412" y="767059"/>
                  <a:pt x="0" y="629065"/>
                </a:cubicBezTo>
                <a:cubicBezTo>
                  <a:pt x="-37412" y="491071"/>
                  <a:pt x="27810" y="18301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47949"/>
            </a:solidFill>
            <a:extLst>
              <a:ext uri="{C807C97D-BFC1-408E-A445-0C87EB9F89A2}">
                <ask:lineSketchStyleProps xmlns:ask="http://schemas.microsoft.com/office/drawing/2018/sketchyshapes" sd="250848313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48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E12115-B5CE-453C-967D-DFFC315D5FB5}"/>
              </a:ext>
            </a:extLst>
          </p:cNvPr>
          <p:cNvSpPr/>
          <p:nvPr/>
        </p:nvSpPr>
        <p:spPr>
          <a:xfrm>
            <a:off x="228600" y="171943"/>
            <a:ext cx="8686799" cy="76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7B3B"/>
                </a:solidFill>
                <a:latin typeface="Comic Sans MS" panose="030F0902030302020204" pitchFamily="66" charset="0"/>
              </a:rPr>
              <a:t>Algorithm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2FFFAB-39EF-4ACC-9EF6-A3A1475FC4D4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4C48CF-DBF4-4932-B8A7-B9B7ED9F78D9}"/>
              </a:ext>
            </a:extLst>
          </p:cNvPr>
          <p:cNvCxnSpPr>
            <a:cxnSpLocks/>
          </p:cNvCxnSpPr>
          <p:nvPr/>
        </p:nvCxnSpPr>
        <p:spPr>
          <a:xfrm>
            <a:off x="228600" y="942486"/>
            <a:ext cx="8686800" cy="0"/>
          </a:xfrm>
          <a:prstGeom prst="line">
            <a:avLst/>
          </a:prstGeom>
          <a:ln w="38100">
            <a:solidFill>
              <a:srgbClr val="007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D0C1D251-F3BC-4C2A-8563-DFCABD34EE7E}"/>
              </a:ext>
            </a:extLst>
          </p:cNvPr>
          <p:cNvSpPr txBox="1"/>
          <p:nvPr/>
        </p:nvSpPr>
        <p:spPr>
          <a:xfrm>
            <a:off x="228600" y="1037900"/>
            <a:ext cx="2608276" cy="343876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Enqueue</a:t>
            </a:r>
            <a:endParaRPr lang="en-US" sz="2800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Dequeue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size</a:t>
            </a: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isFull</a:t>
            </a:r>
            <a:endParaRPr lang="en-US" sz="2800" spc="-5" dirty="0">
              <a:latin typeface="Courier New"/>
              <a:cs typeface="Courier New"/>
            </a:endParaRPr>
          </a:p>
          <a:p>
            <a:pPr marL="457200" indent="-457200">
              <a:lnSpc>
                <a:spcPct val="150000"/>
              </a:lnSpc>
              <a:spcBef>
                <a:spcPts val="434"/>
              </a:spcBef>
              <a:buFont typeface="Arial" panose="020B0604020202020204" pitchFamily="34" charset="0"/>
              <a:buChar char="•"/>
              <a:tabLst>
                <a:tab pos="114300" algn="l"/>
              </a:tabLst>
            </a:pPr>
            <a:r>
              <a:rPr lang="en-US" sz="2800" spc="-5" dirty="0" err="1">
                <a:latin typeface="Courier New"/>
                <a:cs typeface="Courier New"/>
              </a:rPr>
              <a:t>isEmpty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28689F1-D02B-4AF9-AB05-2C10E38788CD}"/>
              </a:ext>
            </a:extLst>
          </p:cNvPr>
          <p:cNvSpPr txBox="1"/>
          <p:nvPr/>
        </p:nvSpPr>
        <p:spPr>
          <a:xfrm>
            <a:off x="3138003" y="118562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AA9B7ED7-8902-43AB-9795-67F74F30E5E6}"/>
              </a:ext>
            </a:extLst>
          </p:cNvPr>
          <p:cNvSpPr txBox="1"/>
          <p:nvPr/>
        </p:nvSpPr>
        <p:spPr>
          <a:xfrm>
            <a:off x="3138000" y="1842237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2D88F42-23C6-4102-834E-73A56E760F28}"/>
              </a:ext>
            </a:extLst>
          </p:cNvPr>
          <p:cNvSpPr txBox="1"/>
          <p:nvPr/>
        </p:nvSpPr>
        <p:spPr>
          <a:xfrm>
            <a:off x="3138000" y="256377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EDD7CFA8-5C75-4EB3-AD7F-3B26DEFDFC39}"/>
              </a:ext>
            </a:extLst>
          </p:cNvPr>
          <p:cNvSpPr txBox="1"/>
          <p:nvPr/>
        </p:nvSpPr>
        <p:spPr>
          <a:xfrm>
            <a:off x="3138001" y="3220391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BFEB855F-BB69-49D0-ACCC-599A5711AEE7}"/>
              </a:ext>
            </a:extLst>
          </p:cNvPr>
          <p:cNvSpPr txBox="1"/>
          <p:nvPr/>
        </p:nvSpPr>
        <p:spPr>
          <a:xfrm>
            <a:off x="3137999" y="3904625"/>
            <a:ext cx="991963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2800" spc="30" dirty="0">
                <a:latin typeface="Comic Sans MS" panose="030F0902030302020204" pitchFamily="66" charset="0"/>
                <a:cs typeface="Cambria Math"/>
              </a:rPr>
              <a:t>𝑂</a:t>
            </a:r>
            <a:r>
              <a:rPr sz="2800" spc="5" dirty="0">
                <a:latin typeface="Comic Sans MS" panose="030F0902030302020204" pitchFamily="66" charset="0"/>
                <a:cs typeface="Cambria Math"/>
              </a:rPr>
              <a:t>(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?</a:t>
            </a:r>
            <a:r>
              <a:rPr sz="2800" spc="-90" dirty="0">
                <a:latin typeface="Comic Sans MS" panose="030F0902030302020204" pitchFamily="66" charset="0"/>
                <a:cs typeface="Cambria Math"/>
              </a:rPr>
              <a:t> </a:t>
            </a:r>
            <a:r>
              <a:rPr sz="2800" dirty="0">
                <a:latin typeface="Comic Sans MS" panose="030F0902030302020204" pitchFamily="66" charset="0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733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1912</TotalTime>
  <Words>6320</Words>
  <Application>Microsoft Macintosh PowerPoint</Application>
  <PresentationFormat>On-screen Show (4:3)</PresentationFormat>
  <Paragraphs>820</Paragraphs>
  <Slides>95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Aptos</vt:lpstr>
      <vt:lpstr>Arial</vt:lpstr>
      <vt:lpstr>Cambria Math</vt:lpstr>
      <vt:lpstr>Comic Sans MS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Fan, Heng</dc:creator>
  <cp:lastModifiedBy>Fan, Heng</cp:lastModifiedBy>
  <cp:revision>800</cp:revision>
  <dcterms:created xsi:type="dcterms:W3CDTF">2021-08-20T15:15:54Z</dcterms:created>
  <dcterms:modified xsi:type="dcterms:W3CDTF">2025-09-22T15:43:02Z</dcterms:modified>
</cp:coreProperties>
</file>